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embedTrueTypeFonts="1" saveSubsetFonts="1">
  <p:sldMasterIdLst>
    <p:sldMasterId id="2147483648" r:id="rId1"/>
  </p:sldMasterIdLst>
  <p:notesMasterIdLst>
    <p:notesMasterId r:id="rId4"/>
  </p:notesMasterIdLst>
  <p:sldIdLst>
    <p:sldId id="258" r:id="rId3"/>
    <p:sldId id="279" r:id="rId5"/>
    <p:sldId id="320" r:id="rId6"/>
    <p:sldId id="277" r:id="rId7"/>
    <p:sldId id="268" r:id="rId8"/>
    <p:sldId id="359" r:id="rId9"/>
    <p:sldId id="276" r:id="rId10"/>
    <p:sldId id="364" r:id="rId11"/>
    <p:sldId id="365" r:id="rId12"/>
    <p:sldId id="367" r:id="rId13"/>
    <p:sldId id="369" r:id="rId14"/>
    <p:sldId id="368" r:id="rId15"/>
    <p:sldId id="370" r:id="rId16"/>
    <p:sldId id="303" r:id="rId17"/>
    <p:sldId id="363" r:id="rId18"/>
    <p:sldId id="360" r:id="rId19"/>
    <p:sldId id="358" r:id="rId20"/>
    <p:sldId id="375" r:id="rId21"/>
    <p:sldId id="374" r:id="rId22"/>
    <p:sldId id="361" r:id="rId23"/>
    <p:sldId id="373" r:id="rId24"/>
    <p:sldId id="327" r:id="rId25"/>
  </p:sldIdLst>
  <p:sldSz cx="12192000" cy="6858000"/>
  <p:notesSz cx="6858000" cy="9144000"/>
  <p:embeddedFontLst>
    <p:embeddedFont>
      <p:font typeface="Segoe UI Light" panose="020B0502040204020203" pitchFamily="34" charset="0"/>
      <p:regular r:id="rId29"/>
      <p:italic r:id="rId30"/>
    </p:embeddedFont>
    <p:embeddedFont>
      <p:font typeface="微软雅黑" panose="020B0503020204020204" pitchFamily="34" charset="-122"/>
      <p:regular r:id="rId31"/>
    </p:embeddedFont>
    <p:embeddedFont>
      <p:font typeface="等线" panose="02010600030101010101" charset="-122"/>
      <p:regular r:id="rId32"/>
    </p:embeddedFont>
    <p:embeddedFont>
      <p:font typeface="Calibri" panose="020F0502020204030204" pitchFamily="34" charset="0"/>
      <p:regular r:id="rId33"/>
      <p:bold r:id="rId34"/>
      <p:italic r:id="rId35"/>
      <p:boldItalic r:id="rId36"/>
    </p:embeddedFont>
    <p:embeddedFont>
      <p:font typeface="华文行楷" panose="02010800040101010101" pitchFamily="2" charset="-122"/>
      <p:regular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7" autoAdjust="0"/>
  </p:normalViewPr>
  <p:slideViewPr>
    <p:cSldViewPr snapToGrid="0">
      <p:cViewPr varScale="1">
        <p:scale>
          <a:sx n="78" d="100"/>
          <a:sy n="78" d="100"/>
        </p:scale>
        <p:origin x="806" y="67"/>
      </p:cViewPr>
      <p:guideLst>
        <p:guide orient="horz" pos="2160"/>
        <p:guide pos="3840"/>
      </p:guideLst>
    </p:cSldViewPr>
  </p:slideViewPr>
  <p:notesTextViewPr>
    <p:cViewPr>
      <p:scale>
        <a:sx n="1" d="1"/>
        <a:sy n="1" d="1"/>
      </p:scale>
      <p:origin x="0" y="0"/>
    </p:cViewPr>
  </p:notesTextViewPr>
  <p:sorterViewPr>
    <p:cViewPr>
      <p:scale>
        <a:sx n="50" d="100"/>
        <a:sy n="50" d="100"/>
      </p:scale>
      <p:origin x="0" y="-7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BC79FF-C09D-4348-9A75-4A0AFF06EA7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8DF0D-63EE-4E57-9ACE-49E4AA780E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2C9C6F9F-CDEA-4AB6-BF20-F1B12B860018}" type="slidenum">
              <a:rPr lang="id-ID" smtClean="0"/>
            </a:fld>
            <a:endParaRPr lang="id-I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88DF0D-63EE-4E57-9ACE-49E4AA780E4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p>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Custom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图片占位符 2"/>
          <p:cNvSpPr>
            <a:spLocks noGrp="1"/>
          </p:cNvSpPr>
          <p:nvPr>
            <p:ph type="pic" sz="quarter" idx="11"/>
          </p:nvPr>
        </p:nvSpPr>
        <p:spPr>
          <a:xfrm>
            <a:off x="876300" y="876300"/>
            <a:ext cx="9075738" cy="5105400"/>
          </a:xfr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038850" y="491409"/>
            <a:ext cx="6153150" cy="5875182"/>
          </a:xfrm>
          <a:custGeom>
            <a:avLst/>
            <a:gdLst>
              <a:gd name="connsiteX0" fmla="*/ 1468796 w 6153150"/>
              <a:gd name="connsiteY0" fmla="*/ 0 h 5875182"/>
              <a:gd name="connsiteX1" fmla="*/ 6153150 w 6153150"/>
              <a:gd name="connsiteY1" fmla="*/ 0 h 5875182"/>
              <a:gd name="connsiteX2" fmla="*/ 6153150 w 6153150"/>
              <a:gd name="connsiteY2" fmla="*/ 2057401 h 5875182"/>
              <a:gd name="connsiteX3" fmla="*/ 5198705 w 6153150"/>
              <a:gd name="connsiteY3" fmla="*/ 5875182 h 5875182"/>
              <a:gd name="connsiteX4" fmla="*/ 0 w 6153150"/>
              <a:gd name="connsiteY4" fmla="*/ 5875182 h 5875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3150" h="5875182">
                <a:moveTo>
                  <a:pt x="1468796" y="0"/>
                </a:moveTo>
                <a:lnTo>
                  <a:pt x="6153150" y="0"/>
                </a:lnTo>
                <a:lnTo>
                  <a:pt x="6153150" y="2057401"/>
                </a:lnTo>
                <a:lnTo>
                  <a:pt x="5198705" y="5875182"/>
                </a:lnTo>
                <a:lnTo>
                  <a:pt x="0" y="5875182"/>
                </a:lnTo>
                <a:close/>
              </a:path>
            </a:pathLst>
          </a:custGeom>
          <a:solidFill>
            <a:schemeClr val="bg1">
              <a:lumMod val="95000"/>
            </a:schemeClr>
          </a:solidFill>
        </p:spPr>
        <p:txBody>
          <a:bodyPr wrap="square" anchor="ctr">
            <a:noAutofit/>
          </a:bodyPr>
          <a:lstStyle>
            <a:lvl1pPr marL="0" indent="0" algn="ctr">
              <a:buNone/>
              <a:defRPr>
                <a:latin typeface="Segoe UI Light" panose="020B0502040204020203" pitchFamily="34" charset="0"/>
                <a:cs typeface="Segoe UI Light" panose="020B0502040204020203" pitchFamily="34" charset="0"/>
              </a:defRPr>
            </a:lvl1pPr>
          </a:lstStyle>
          <a:p>
            <a:r>
              <a:rPr lang="en-US" dirty="0"/>
              <a:t>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3048000"/>
          </a:xfrm>
          <a:prstGeom prst="rect">
            <a:avLst/>
          </a:prstGeom>
        </p:spPr>
        <p:txBody>
          <a:bodyPr/>
          <a:lstStyle/>
          <a:p>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Picture Placeholder 2"/>
          <p:cNvSpPr>
            <a:spLocks noGrp="1"/>
          </p:cNvSpPr>
          <p:nvPr>
            <p:ph type="pic" sz="quarter" idx="14"/>
          </p:nvPr>
        </p:nvSpPr>
        <p:spPr>
          <a:xfrm>
            <a:off x="6096000" y="0"/>
            <a:ext cx="5627915" cy="5763987"/>
          </a:xfrm>
          <a:prstGeom prst="rect">
            <a:avLst/>
          </a:prstGeom>
        </p:spPr>
        <p:txBody>
          <a:bodyPr/>
          <a:lstStyle/>
          <a:p>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8_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098968" y="2609012"/>
            <a:ext cx="1533525" cy="1531937"/>
          </a:xfrm>
          <a:prstGeom prst="rect">
            <a:avLst/>
          </a:prstGeom>
        </p:spPr>
        <p:txBody>
          <a:bodyPr/>
          <a:lstStyle/>
          <a:p>
            <a:endParaRPr lang="id-ID" dirty="0"/>
          </a:p>
        </p:txBody>
      </p:sp>
      <p:sp>
        <p:nvSpPr>
          <p:cNvPr id="11" name="Picture Placeholder 7"/>
          <p:cNvSpPr>
            <a:spLocks noGrp="1"/>
          </p:cNvSpPr>
          <p:nvPr>
            <p:ph type="pic" sz="quarter" idx="13"/>
          </p:nvPr>
        </p:nvSpPr>
        <p:spPr>
          <a:xfrm>
            <a:off x="9359247" y="2609010"/>
            <a:ext cx="1533525" cy="1531937"/>
          </a:xfrm>
          <a:prstGeom prst="rect">
            <a:avLst/>
          </a:prstGeom>
        </p:spPr>
        <p:txBody>
          <a:bodyPr/>
          <a:lstStyle/>
          <a:p>
            <a:endParaRPr lang="id-ID"/>
          </a:p>
        </p:txBody>
      </p:sp>
      <p:sp>
        <p:nvSpPr>
          <p:cNvPr id="12" name="Picture Placeholder 7"/>
          <p:cNvSpPr>
            <a:spLocks noGrp="1"/>
          </p:cNvSpPr>
          <p:nvPr>
            <p:ph type="pic" sz="quarter" idx="14"/>
          </p:nvPr>
        </p:nvSpPr>
        <p:spPr>
          <a:xfrm>
            <a:off x="3852395" y="2609012"/>
            <a:ext cx="1533525" cy="1531937"/>
          </a:xfrm>
          <a:prstGeom prst="rect">
            <a:avLst/>
          </a:prstGeom>
        </p:spPr>
        <p:txBody>
          <a:bodyPr/>
          <a:lstStyle/>
          <a:p>
            <a:endParaRPr lang="id-ID"/>
          </a:p>
        </p:txBody>
      </p:sp>
      <p:sp>
        <p:nvSpPr>
          <p:cNvPr id="13" name="Picture Placeholder 7"/>
          <p:cNvSpPr>
            <a:spLocks noGrp="1"/>
          </p:cNvSpPr>
          <p:nvPr>
            <p:ph type="pic" sz="quarter" idx="15"/>
          </p:nvPr>
        </p:nvSpPr>
        <p:spPr>
          <a:xfrm>
            <a:off x="6605820" y="2609012"/>
            <a:ext cx="1533525" cy="1531937"/>
          </a:xfrm>
          <a:prstGeom prst="rect">
            <a:avLst/>
          </a:prstGeom>
        </p:spPr>
        <p:txBody>
          <a:bodyPr/>
          <a:lstStyle/>
          <a:p>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Picture with Caption">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a:prstGeom prst="rect">
            <a:avLst/>
          </a:prstGeom>
        </p:spPr>
        <p:txBody>
          <a:bodyPr/>
          <a:lstStyle/>
          <a:p>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694714" y="685800"/>
            <a:ext cx="4938713" cy="2302328"/>
          </a:xfrm>
          <a:prstGeom prst="rect">
            <a:avLst/>
          </a:prstGeom>
        </p:spPr>
        <p:txBody>
          <a:bodyPr/>
          <a:lstStyle/>
          <a:p>
            <a:endParaRPr lang="id-ID"/>
          </a:p>
        </p:txBody>
      </p:sp>
      <p:sp>
        <p:nvSpPr>
          <p:cNvPr id="5" name="Picture Placeholder 2"/>
          <p:cNvSpPr>
            <a:spLocks noGrp="1"/>
          </p:cNvSpPr>
          <p:nvPr>
            <p:ph type="pic" sz="quarter" idx="11"/>
          </p:nvPr>
        </p:nvSpPr>
        <p:spPr>
          <a:xfrm>
            <a:off x="6694714" y="3649845"/>
            <a:ext cx="4938713" cy="2302328"/>
          </a:xfrm>
          <a:prstGeom prst="rect">
            <a:avLst/>
          </a:prstGeom>
        </p:spPr>
        <p:txBody>
          <a:bodyPr/>
          <a:lstStyle/>
          <a:p>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557469" y="2322421"/>
            <a:ext cx="2351771" cy="2350340"/>
          </a:xfrm>
          <a:prstGeom prst="rect">
            <a:avLst/>
          </a:prstGeom>
        </p:spPr>
        <p:txBody>
          <a:bodyPr/>
          <a:lstStyle/>
          <a:p>
            <a:endParaRPr lang="id-ID"/>
          </a:p>
        </p:txBody>
      </p:sp>
      <p:sp>
        <p:nvSpPr>
          <p:cNvPr id="5" name="Picture Placeholder 2"/>
          <p:cNvSpPr>
            <a:spLocks noGrp="1"/>
          </p:cNvSpPr>
          <p:nvPr>
            <p:ph type="pic" sz="quarter" idx="11"/>
          </p:nvPr>
        </p:nvSpPr>
        <p:spPr>
          <a:xfrm>
            <a:off x="4968325" y="2322421"/>
            <a:ext cx="2351771" cy="2350340"/>
          </a:xfrm>
          <a:prstGeom prst="rect">
            <a:avLst/>
          </a:prstGeom>
        </p:spPr>
        <p:txBody>
          <a:bodyPr/>
          <a:lstStyle/>
          <a:p>
            <a:endParaRPr lang="id-ID" dirty="0"/>
          </a:p>
        </p:txBody>
      </p:sp>
      <p:sp>
        <p:nvSpPr>
          <p:cNvPr id="6" name="Picture Placeholder 2"/>
          <p:cNvSpPr>
            <a:spLocks noGrp="1"/>
          </p:cNvSpPr>
          <p:nvPr>
            <p:ph type="pic" sz="quarter" idx="12"/>
          </p:nvPr>
        </p:nvSpPr>
        <p:spPr>
          <a:xfrm>
            <a:off x="8379183" y="2322421"/>
            <a:ext cx="2351771" cy="2350340"/>
          </a:xfrm>
          <a:prstGeom prst="rect">
            <a:avLst/>
          </a:prstGeom>
        </p:spPr>
        <p:txBody>
          <a:bodyPr/>
          <a:lstStyle/>
          <a:p>
            <a:endParaRPr lang="id-ID"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Vertical Title and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095999" cy="6045200"/>
          </a:xfrm>
          <a:prstGeom prst="rect">
            <a:avLst/>
          </a:prstGeom>
        </p:spPr>
        <p:txBody>
          <a:bodyPr/>
          <a:lstStyle/>
          <a:p>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67EFE7-375A-48D8-ABE6-364873BAC1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4F22E-B612-4D66-A48E-56B1A2E917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hemeOverride" Target="../theme/themeOverride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themeOverride" Target="../theme/themeOverride5.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themeOverride" Target="../theme/themeOverride6.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themeOverride" Target="../theme/themeOverride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themeOverride" Target="../theme/themeOverride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themeOverride" Target="../theme/themeOverride4.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0.xml"/><Relationship Id="rId2" Type="http://schemas.microsoft.com/office/2007/relationships/hdphoto" Target="../media/image8.wdp"/><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 y="2481108"/>
            <a:ext cx="12192000" cy="4376891"/>
          </a:xfrm>
          <a:prstGeom prst="rect">
            <a:avLst/>
          </a:prstGeom>
          <a:gradFill flip="none" rotWithShape="1">
            <a:gsLst>
              <a:gs pos="0">
                <a:schemeClr val="accent2"/>
              </a:gs>
              <a:gs pos="100000">
                <a:schemeClr val="accent2">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sp>
        <p:nvSpPr>
          <p:cNvPr id="6" name="TextBox 5"/>
          <p:cNvSpPr txBox="1"/>
          <p:nvPr/>
        </p:nvSpPr>
        <p:spPr>
          <a:xfrm>
            <a:off x="2956846" y="2996210"/>
            <a:ext cx="6278299" cy="923330"/>
          </a:xfrm>
          <a:prstGeom prst="rect">
            <a:avLst/>
          </a:prstGeom>
          <a:noFill/>
        </p:spPr>
        <p:txBody>
          <a:bodyPr wrap="square" rtlCol="0">
            <a:spAutoFit/>
          </a:bodyPr>
          <a:lstStyle/>
          <a:p>
            <a:pPr algn="ctr"/>
            <a:r>
              <a:rPr lang="zh-CN" altLang="en-US" sz="5400" b="1" dirty="0">
                <a:solidFill>
                  <a:schemeClr val="bg1"/>
                </a:solidFill>
                <a:latin typeface="叶根友特色简体升级版" panose="02010601030101010101" pitchFamily="2" charset="-122"/>
                <a:ea typeface="叶根友特色简体升级版" panose="02010601030101010101" pitchFamily="2" charset="-122"/>
                <a:cs typeface="+mn-ea"/>
                <a:sym typeface="+mn-lt"/>
              </a:rPr>
              <a:t>下课了，助农直播</a:t>
            </a:r>
            <a:endParaRPr lang="id-ID" sz="5400" b="1" dirty="0">
              <a:solidFill>
                <a:schemeClr val="bg1"/>
              </a:solidFill>
              <a:latin typeface="叶根友特色简体升级版" panose="02010601030101010101" pitchFamily="2" charset="-122"/>
              <a:ea typeface="叶根友特色简体升级版" panose="02010601030101010101" pitchFamily="2" charset="-122"/>
              <a:cs typeface="+mn-ea"/>
              <a:sym typeface="+mn-lt"/>
            </a:endParaRPr>
          </a:p>
        </p:txBody>
      </p:sp>
      <p:sp>
        <p:nvSpPr>
          <p:cNvPr id="10" name="TextBox 9"/>
          <p:cNvSpPr txBox="1"/>
          <p:nvPr/>
        </p:nvSpPr>
        <p:spPr>
          <a:xfrm>
            <a:off x="5025535" y="5500495"/>
            <a:ext cx="2140932" cy="338554"/>
          </a:xfrm>
          <a:prstGeom prst="rect">
            <a:avLst/>
          </a:prstGeom>
          <a:noFill/>
        </p:spPr>
        <p:txBody>
          <a:bodyPr wrap="square" rtlCol="0">
            <a:spAutoFit/>
          </a:bodyPr>
          <a:lstStyle/>
          <a:p>
            <a:pPr algn="ctr"/>
            <a:r>
              <a:rPr lang="en-US" altLang="zh-CN" sz="1600" dirty="0">
                <a:solidFill>
                  <a:schemeClr val="bg1"/>
                </a:solidFill>
                <a:cs typeface="+mn-ea"/>
                <a:sym typeface="+mn-lt"/>
              </a:rPr>
              <a:t>XXX</a:t>
            </a:r>
            <a:endParaRPr lang="id-ID" sz="1600" dirty="0">
              <a:solidFill>
                <a:schemeClr val="bg1"/>
              </a:solidFill>
              <a:cs typeface="+mn-ea"/>
              <a:sym typeface="+mn-lt"/>
            </a:endParaRPr>
          </a:p>
        </p:txBody>
      </p:sp>
      <p:sp>
        <p:nvSpPr>
          <p:cNvPr id="11" name="Rectangle 10"/>
          <p:cNvSpPr/>
          <p:nvPr/>
        </p:nvSpPr>
        <p:spPr>
          <a:xfrm>
            <a:off x="5025535" y="5417035"/>
            <a:ext cx="2140933" cy="5054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8" name="TextBox 7"/>
          <p:cNvSpPr txBox="1"/>
          <p:nvPr/>
        </p:nvSpPr>
        <p:spPr>
          <a:xfrm>
            <a:off x="4657389" y="6176810"/>
            <a:ext cx="2760135" cy="463588"/>
          </a:xfrm>
          <a:prstGeom prst="rect">
            <a:avLst/>
          </a:prstGeom>
          <a:noFill/>
        </p:spPr>
        <p:txBody>
          <a:bodyPr wrap="square" rtlCol="0">
            <a:spAutoFit/>
          </a:bodyPr>
          <a:lstStyle/>
          <a:p>
            <a:pPr algn="ctr">
              <a:lnSpc>
                <a:spcPct val="15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校园助农直播</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2" name="Group 1"/>
          <p:cNvGrpSpPr/>
          <p:nvPr/>
        </p:nvGrpSpPr>
        <p:grpSpPr>
          <a:xfrm>
            <a:off x="0" y="6460808"/>
            <a:ext cx="12192000" cy="11907"/>
            <a:chOff x="0" y="6460808"/>
            <a:chExt cx="12192000" cy="11906"/>
          </a:xfrm>
        </p:grpSpPr>
        <p:cxnSp>
          <p:nvCxnSpPr>
            <p:cNvPr id="9" name="Straight Connector 8"/>
            <p:cNvCxnSpPr/>
            <p:nvPr/>
          </p:nvCxnSpPr>
          <p:spPr>
            <a:xfrm flipV="1">
              <a:off x="0" y="6460808"/>
              <a:ext cx="4415246" cy="1190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776754" y="6460808"/>
              <a:ext cx="4415246" cy="1190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5"/>
          <p:cNvSpPr txBox="1"/>
          <p:nvPr/>
        </p:nvSpPr>
        <p:spPr>
          <a:xfrm>
            <a:off x="2615912" y="4162588"/>
            <a:ext cx="6960168" cy="768350"/>
          </a:xfrm>
          <a:prstGeom prst="rect">
            <a:avLst/>
          </a:prstGeom>
          <a:noFill/>
        </p:spPr>
        <p:txBody>
          <a:bodyPr wrap="square" rtlCol="0">
            <a:sp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cs typeface="+mn-ea"/>
                <a:sym typeface="+mn-lt"/>
              </a:rPr>
              <a:t>大学生助农电商实践平台</a:t>
            </a:r>
            <a:endParaRPr lang="id-ID" sz="44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19" name="图片占位符 18" descr="图片包含 草, 户外, 天空, 田野&#10;&#10;自动生成的说明"/>
          <p:cNvPicPr>
            <a:picLocks noGrp="1" noChangeAspect="1"/>
          </p:cNvPicPr>
          <p:nvPr>
            <p:ph type="pic" sz="quarter" idx="10"/>
          </p:nvPr>
        </p:nvPicPr>
        <p:blipFill rotWithShape="1">
          <a:blip r:embed="rId1" cstate="print">
            <a:extLst>
              <a:ext uri="{28A0092B-C50C-407E-A947-70E740481C1C}">
                <a14:useLocalDpi xmlns:a14="http://schemas.microsoft.com/office/drawing/2010/main" val="0"/>
              </a:ext>
            </a:extLst>
          </a:blip>
          <a:srcRect t="46942" b="15598"/>
          <a:stretch>
            <a:fillRect/>
          </a:stretch>
        </p:blipFill>
        <p:spPr>
          <a:xfrm>
            <a:off x="0" y="0"/>
            <a:ext cx="12192000" cy="3048000"/>
          </a:xfrm>
        </p:spPr>
      </p:pic>
      <p:pic>
        <p:nvPicPr>
          <p:cNvPr id="3" name="欢快轻快兴奋">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14404" y="62198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TextBox 47"/>
          <p:cNvSpPr txBox="1"/>
          <p:nvPr/>
        </p:nvSpPr>
        <p:spPr>
          <a:xfrm>
            <a:off x="3976342" y="893126"/>
            <a:ext cx="4239319" cy="646331"/>
          </a:xfrm>
          <a:prstGeom prst="rect">
            <a:avLst/>
          </a:prstGeom>
          <a:noFill/>
        </p:spPr>
        <p:txBody>
          <a:bodyPr wrap="square" rtlCol="0">
            <a:spAutoFit/>
          </a:bodyPr>
          <a:lstStyle/>
          <a:p>
            <a:pPr algn="ctr"/>
            <a:r>
              <a:rPr lang="en-US" altLang="zh-CN" sz="3600" b="1" dirty="0">
                <a:solidFill>
                  <a:schemeClr val="tx1">
                    <a:lumMod val="95000"/>
                    <a:lumOff val="5000"/>
                  </a:schemeClr>
                </a:solidFill>
                <a:cs typeface="+mn-ea"/>
                <a:sym typeface="+mn-lt"/>
              </a:rPr>
              <a:t>4P</a:t>
            </a:r>
            <a:r>
              <a:rPr lang="zh-CN" altLang="en-US" sz="3600" b="1" dirty="0">
                <a:solidFill>
                  <a:schemeClr val="tx1">
                    <a:lumMod val="95000"/>
                    <a:lumOff val="5000"/>
                  </a:schemeClr>
                </a:solidFill>
                <a:cs typeface="+mn-ea"/>
                <a:sym typeface="+mn-lt"/>
              </a:rPr>
              <a:t>策略</a:t>
            </a:r>
            <a:endParaRPr lang="id-ID" sz="3600" b="1" dirty="0">
              <a:solidFill>
                <a:schemeClr val="tx1">
                  <a:lumMod val="95000"/>
                  <a:lumOff val="5000"/>
                </a:schemeClr>
              </a:solidFill>
              <a:cs typeface="+mn-ea"/>
              <a:sym typeface="+mn-lt"/>
            </a:endParaRPr>
          </a:p>
        </p:txBody>
      </p:sp>
      <p:cxnSp>
        <p:nvCxnSpPr>
          <p:cNvPr id="55" name="Straight Connector 56"/>
          <p:cNvCxnSpPr/>
          <p:nvPr/>
        </p:nvCxnSpPr>
        <p:spPr>
          <a:xfrm>
            <a:off x="5805741" y="765943"/>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80015" y="1842956"/>
            <a:ext cx="10801490" cy="4249095"/>
            <a:chOff x="675931" y="2178236"/>
            <a:chExt cx="10801490" cy="3735089"/>
          </a:xfrm>
        </p:grpSpPr>
        <p:sp>
          <p:nvSpPr>
            <p:cNvPr id="19" name="Rectangle 18"/>
            <p:cNvSpPr/>
            <p:nvPr/>
          </p:nvSpPr>
          <p:spPr>
            <a:xfrm>
              <a:off x="3462976" y="2178236"/>
              <a:ext cx="2507592" cy="3735089"/>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sp>
          <p:nvSpPr>
            <p:cNvPr id="20" name="Rectangle 19"/>
            <p:cNvSpPr/>
            <p:nvPr/>
          </p:nvSpPr>
          <p:spPr>
            <a:xfrm>
              <a:off x="6216403" y="2178236"/>
              <a:ext cx="2507592" cy="3735089"/>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cs typeface="+mn-ea"/>
                <a:sym typeface="+mn-lt"/>
              </a:endParaRPr>
            </a:p>
          </p:txBody>
        </p:sp>
        <p:sp>
          <p:nvSpPr>
            <p:cNvPr id="23" name="Rectangle 22"/>
            <p:cNvSpPr/>
            <p:nvPr/>
          </p:nvSpPr>
          <p:spPr>
            <a:xfrm>
              <a:off x="8969829" y="2178236"/>
              <a:ext cx="2507592" cy="3735089"/>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sp>
          <p:nvSpPr>
            <p:cNvPr id="2" name="Rectangle 1"/>
            <p:cNvSpPr/>
            <p:nvPr/>
          </p:nvSpPr>
          <p:spPr>
            <a:xfrm>
              <a:off x="675931" y="2178236"/>
              <a:ext cx="2507592" cy="3735089"/>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grpSp>
          <p:nvGrpSpPr>
            <p:cNvPr id="11" name="组合 10"/>
            <p:cNvGrpSpPr/>
            <p:nvPr/>
          </p:nvGrpSpPr>
          <p:grpSpPr>
            <a:xfrm>
              <a:off x="714579" y="2381865"/>
              <a:ext cx="2441199" cy="3365113"/>
              <a:chOff x="794542" y="4426387"/>
              <a:chExt cx="2120747" cy="2386671"/>
            </a:xfrm>
          </p:grpSpPr>
          <p:sp>
            <p:nvSpPr>
              <p:cNvPr id="44" name="TextBox 43"/>
              <p:cNvSpPr txBox="1"/>
              <p:nvPr/>
            </p:nvSpPr>
            <p:spPr>
              <a:xfrm>
                <a:off x="794542" y="4607447"/>
                <a:ext cx="2120747" cy="2205611"/>
              </a:xfrm>
              <a:prstGeom prst="rect">
                <a:avLst/>
              </a:prstGeom>
              <a:noFill/>
            </p:spPr>
            <p:txBody>
              <a:bodyPr wrap="square" rtlCol="0">
                <a:spAutoFit/>
              </a:bodyPr>
              <a:lstStyle/>
              <a:p>
                <a:pPr>
                  <a:lnSpc>
                    <a:spcPct val="150000"/>
                  </a:lnSpc>
                </a:pPr>
                <a:r>
                  <a:rPr lang="en-US" altLang="zh-CN" sz="1200" dirty="0">
                    <a:solidFill>
                      <a:schemeClr val="bg1"/>
                    </a:solidFill>
                    <a:cs typeface="+mn-ea"/>
                    <a:sym typeface="+mn-lt"/>
                  </a:rPr>
                  <a:t>1.</a:t>
                </a:r>
                <a:r>
                  <a:rPr lang="zh-CN" altLang="en-US" sz="1200" dirty="0">
                    <a:solidFill>
                      <a:schemeClr val="bg1"/>
                    </a:solidFill>
                    <a:cs typeface="+mn-ea"/>
                    <a:sym typeface="+mn-lt"/>
                  </a:rPr>
                  <a:t>平台的助农直播业务是本项目的核心业务，通过打造校园农副产品直播</a:t>
                </a:r>
                <a:r>
                  <a:rPr lang="en-US" altLang="zh-CN" sz="1200" dirty="0">
                    <a:solidFill>
                      <a:schemeClr val="bg1"/>
                    </a:solidFill>
                    <a:cs typeface="+mn-ea"/>
                    <a:sym typeface="+mn-lt"/>
                  </a:rPr>
                  <a:t>+</a:t>
                </a:r>
                <a:r>
                  <a:rPr lang="zh-CN" altLang="en-US" sz="1200" dirty="0">
                    <a:solidFill>
                      <a:schemeClr val="bg1"/>
                    </a:solidFill>
                    <a:cs typeface="+mn-ea"/>
                    <a:sym typeface="+mn-lt"/>
                  </a:rPr>
                  <a:t>社区团购模式来实现帮扶农产品销售和消费助农。</a:t>
                </a:r>
                <a:endParaRPr lang="zh-CN" altLang="en-US" sz="1200" dirty="0">
                  <a:solidFill>
                    <a:schemeClr val="bg1"/>
                  </a:solidFill>
                  <a:cs typeface="+mn-ea"/>
                  <a:sym typeface="+mn-lt"/>
                </a:endParaRPr>
              </a:p>
              <a:p>
                <a:pPr>
                  <a:lnSpc>
                    <a:spcPct val="150000"/>
                  </a:lnSpc>
                </a:pPr>
                <a:r>
                  <a:rPr lang="en-US" altLang="zh-CN" sz="1200" dirty="0">
                    <a:solidFill>
                      <a:schemeClr val="bg1"/>
                    </a:solidFill>
                    <a:cs typeface="+mn-ea"/>
                    <a:sym typeface="+mn-lt"/>
                  </a:rPr>
                  <a:t>2.</a:t>
                </a:r>
                <a:r>
                  <a:rPr lang="zh-CN" altLang="en-US" sz="1200" dirty="0">
                    <a:solidFill>
                      <a:schemeClr val="bg1"/>
                    </a:solidFill>
                    <a:cs typeface="+mn-ea"/>
                    <a:sym typeface="+mn-lt"/>
                  </a:rPr>
                  <a:t>平台也承接外包助农直播服务业务实现助农服务。</a:t>
                </a:r>
                <a:endParaRPr lang="zh-CN" altLang="en-US" sz="1200" dirty="0">
                  <a:solidFill>
                    <a:schemeClr val="bg1"/>
                  </a:solidFill>
                  <a:cs typeface="+mn-ea"/>
                  <a:sym typeface="+mn-lt"/>
                </a:endParaRPr>
              </a:p>
              <a:p>
                <a:pPr>
                  <a:lnSpc>
                    <a:spcPct val="150000"/>
                  </a:lnSpc>
                </a:pPr>
                <a:r>
                  <a:rPr lang="en-US" altLang="zh-CN" sz="1200" dirty="0">
                    <a:solidFill>
                      <a:schemeClr val="bg1"/>
                    </a:solidFill>
                    <a:cs typeface="+mn-ea"/>
                    <a:sym typeface="+mn-lt"/>
                  </a:rPr>
                  <a:t>3.</a:t>
                </a:r>
                <a:r>
                  <a:rPr lang="zh-CN" altLang="en-US" sz="1200" dirty="0">
                    <a:solidFill>
                      <a:schemeClr val="bg1"/>
                    </a:solidFill>
                    <a:cs typeface="+mn-ea"/>
                    <a:sym typeface="+mn-lt"/>
                  </a:rPr>
                  <a:t>平台通过助农直播孵化基地，即在贫困地区的县市或乡镇建立助农直播实践基地，让学生通过技能培训、宣传教育、公益服务等方式帮扶当地的中小农户。</a:t>
                </a:r>
                <a:endParaRPr lang="zh-CN" altLang="en-US" sz="1200" dirty="0">
                  <a:solidFill>
                    <a:schemeClr val="bg1"/>
                  </a:solidFill>
                  <a:cs typeface="+mn-ea"/>
                  <a:sym typeface="+mn-lt"/>
                </a:endParaRPr>
              </a:p>
            </p:txBody>
          </p:sp>
          <p:sp>
            <p:nvSpPr>
              <p:cNvPr id="45" name="TextBox 44"/>
              <p:cNvSpPr txBox="1"/>
              <p:nvPr/>
            </p:nvSpPr>
            <p:spPr>
              <a:xfrm>
                <a:off x="973749" y="4426387"/>
                <a:ext cx="1722855" cy="218288"/>
              </a:xfrm>
              <a:prstGeom prst="rect">
                <a:avLst/>
              </a:prstGeom>
              <a:noFill/>
            </p:spPr>
            <p:txBody>
              <a:bodyPr wrap="square" rtlCol="0">
                <a:spAutoFit/>
              </a:bodyPr>
              <a:lstStyle/>
              <a:p>
                <a:pPr algn="ctr"/>
                <a:r>
                  <a:rPr kumimoji="1" lang="zh-CN" altLang="en-US" sz="1400" b="1" dirty="0">
                    <a:solidFill>
                      <a:schemeClr val="bg1"/>
                    </a:solidFill>
                    <a:cs typeface="+mn-ea"/>
                    <a:sym typeface="+mn-lt"/>
                  </a:rPr>
                  <a:t>产品策略</a:t>
                </a:r>
                <a:endParaRPr kumimoji="1" lang="en-US" altLang="ko-KR" sz="1400" b="1" dirty="0">
                  <a:solidFill>
                    <a:schemeClr val="bg1"/>
                  </a:solidFill>
                  <a:cs typeface="+mn-ea"/>
                  <a:sym typeface="+mn-lt"/>
                </a:endParaRPr>
              </a:p>
            </p:txBody>
          </p:sp>
        </p:grpSp>
        <p:grpSp>
          <p:nvGrpSpPr>
            <p:cNvPr id="36" name="组合 35"/>
            <p:cNvGrpSpPr/>
            <p:nvPr/>
          </p:nvGrpSpPr>
          <p:grpSpPr>
            <a:xfrm>
              <a:off x="3594524" y="2399447"/>
              <a:ext cx="2244493" cy="3023830"/>
              <a:chOff x="872466" y="4426387"/>
              <a:chExt cx="1949862" cy="2144619"/>
            </a:xfrm>
          </p:grpSpPr>
          <p:sp>
            <p:nvSpPr>
              <p:cNvPr id="46" name="TextBox 43"/>
              <p:cNvSpPr txBox="1"/>
              <p:nvPr/>
            </p:nvSpPr>
            <p:spPr>
              <a:xfrm>
                <a:off x="872466" y="4632205"/>
                <a:ext cx="1949862" cy="1938801"/>
              </a:xfrm>
              <a:prstGeom prst="rect">
                <a:avLst/>
              </a:prstGeom>
              <a:noFill/>
            </p:spPr>
            <p:txBody>
              <a:bodyPr wrap="square" rtlCol="0">
                <a:spAutoFit/>
              </a:bodyPr>
              <a:lstStyle/>
              <a:p>
                <a:pPr>
                  <a:lnSpc>
                    <a:spcPct val="150000"/>
                  </a:lnSpc>
                </a:pPr>
                <a:r>
                  <a:rPr lang="en-US" altLang="zh-CN" sz="1200" dirty="0">
                    <a:solidFill>
                      <a:schemeClr val="bg1"/>
                    </a:solidFill>
                    <a:cs typeface="+mn-ea"/>
                    <a:sym typeface="+mn-lt"/>
                  </a:rPr>
                  <a:t>1.</a:t>
                </a:r>
                <a:r>
                  <a:rPr lang="zh-CN" altLang="en-US" sz="1200" dirty="0">
                    <a:solidFill>
                      <a:schemeClr val="bg1"/>
                    </a:solidFill>
                    <a:cs typeface="+mn-ea"/>
                    <a:sym typeface="+mn-lt"/>
                  </a:rPr>
                  <a:t>折扣、团购优惠制：截至目前，通过采取折扣优惠等方式。 </a:t>
                </a:r>
                <a:endParaRPr lang="zh-CN" altLang="en-US" sz="1200" dirty="0">
                  <a:solidFill>
                    <a:schemeClr val="bg1"/>
                  </a:solidFill>
                  <a:cs typeface="+mn-ea"/>
                  <a:sym typeface="+mn-lt"/>
                </a:endParaRPr>
              </a:p>
              <a:p>
                <a:pPr>
                  <a:lnSpc>
                    <a:spcPct val="150000"/>
                  </a:lnSpc>
                </a:pPr>
                <a:r>
                  <a:rPr lang="en-US" altLang="zh-CN" sz="1200" dirty="0">
                    <a:solidFill>
                      <a:schemeClr val="bg1"/>
                    </a:solidFill>
                    <a:cs typeface="+mn-ea"/>
                    <a:sym typeface="+mn-lt"/>
                  </a:rPr>
                  <a:t>2.</a:t>
                </a:r>
                <a:r>
                  <a:rPr lang="zh-CN" altLang="en-US" sz="1200" dirty="0">
                    <a:solidFill>
                      <a:schemeClr val="bg1"/>
                    </a:solidFill>
                    <a:cs typeface="+mn-ea"/>
                    <a:sym typeface="+mn-lt"/>
                  </a:rPr>
                  <a:t>针对下沉市场的特殊价格策略：积极开展电商直播外包业务的承接工作，在陕西各县区、村落建立直播电商孵化中心，服务农户或相关经济组织。通过帮助中小农户的特殊价格策略，帮助他们振兴乡村。</a:t>
                </a:r>
                <a:endParaRPr lang="zh-CN" altLang="en-US" sz="1200" dirty="0">
                  <a:solidFill>
                    <a:schemeClr val="bg1"/>
                  </a:solidFill>
                  <a:cs typeface="+mn-ea"/>
                  <a:sym typeface="+mn-lt"/>
                </a:endParaRPr>
              </a:p>
              <a:p>
                <a:pPr>
                  <a:lnSpc>
                    <a:spcPct val="150000"/>
                  </a:lnSpc>
                </a:pPr>
                <a:r>
                  <a:rPr lang="en-US" altLang="zh-CN" sz="1200" dirty="0">
                    <a:solidFill>
                      <a:schemeClr val="bg1"/>
                    </a:solidFill>
                    <a:cs typeface="+mn-ea"/>
                    <a:sym typeface="+mn-lt"/>
                  </a:rPr>
                  <a:t>3.</a:t>
                </a:r>
                <a:r>
                  <a:rPr lang="zh-CN" altLang="en-US" sz="1200" dirty="0">
                    <a:solidFill>
                      <a:schemeClr val="bg1"/>
                    </a:solidFill>
                    <a:cs typeface="+mn-ea"/>
                    <a:sym typeface="+mn-lt"/>
                  </a:rPr>
                  <a:t>会员优惠制：成为会员享受优惠价格与特殊服务。</a:t>
                </a:r>
                <a:endParaRPr lang="zh-CN" altLang="en-US" sz="1200" dirty="0">
                  <a:solidFill>
                    <a:schemeClr val="bg1"/>
                  </a:solidFill>
                  <a:cs typeface="+mn-ea"/>
                  <a:sym typeface="+mn-lt"/>
                </a:endParaRPr>
              </a:p>
            </p:txBody>
          </p:sp>
          <p:sp>
            <p:nvSpPr>
              <p:cNvPr id="48" name="TextBox 44"/>
              <p:cNvSpPr txBox="1"/>
              <p:nvPr/>
            </p:nvSpPr>
            <p:spPr>
              <a:xfrm>
                <a:off x="973749" y="4426387"/>
                <a:ext cx="1722855" cy="218288"/>
              </a:xfrm>
              <a:prstGeom prst="rect">
                <a:avLst/>
              </a:prstGeom>
              <a:noFill/>
            </p:spPr>
            <p:txBody>
              <a:bodyPr wrap="square" rtlCol="0">
                <a:spAutoFit/>
              </a:bodyPr>
              <a:lstStyle/>
              <a:p>
                <a:pPr algn="ctr"/>
                <a:r>
                  <a:rPr kumimoji="1" lang="zh-CN" altLang="en-US" sz="1400" b="1" dirty="0">
                    <a:solidFill>
                      <a:schemeClr val="bg1"/>
                    </a:solidFill>
                    <a:cs typeface="+mn-ea"/>
                    <a:sym typeface="+mn-lt"/>
                  </a:rPr>
                  <a:t>定价策略</a:t>
                </a:r>
                <a:endParaRPr kumimoji="1" lang="en-US" altLang="ko-KR" sz="1400" b="1" dirty="0">
                  <a:solidFill>
                    <a:schemeClr val="bg1"/>
                  </a:solidFill>
                  <a:cs typeface="+mn-ea"/>
                  <a:sym typeface="+mn-lt"/>
                </a:endParaRPr>
              </a:p>
            </p:txBody>
          </p:sp>
        </p:grpSp>
        <p:grpSp>
          <p:nvGrpSpPr>
            <p:cNvPr id="57" name="组合 56"/>
            <p:cNvGrpSpPr/>
            <p:nvPr/>
          </p:nvGrpSpPr>
          <p:grpSpPr>
            <a:xfrm>
              <a:off x="6305783" y="2399448"/>
              <a:ext cx="2327678" cy="2863605"/>
              <a:chOff x="838615" y="4426387"/>
              <a:chExt cx="2022128" cy="2030981"/>
            </a:xfrm>
          </p:grpSpPr>
          <p:sp>
            <p:nvSpPr>
              <p:cNvPr id="58" name="TextBox 43"/>
              <p:cNvSpPr txBox="1"/>
              <p:nvPr/>
            </p:nvSpPr>
            <p:spPr>
              <a:xfrm>
                <a:off x="838615" y="4644675"/>
                <a:ext cx="2022128" cy="1812693"/>
              </a:xfrm>
              <a:prstGeom prst="rect">
                <a:avLst/>
              </a:prstGeom>
              <a:noFill/>
            </p:spPr>
            <p:txBody>
              <a:bodyPr wrap="square" rtlCol="0">
                <a:spAutoFit/>
              </a:bodyPr>
              <a:lstStyle/>
              <a:p>
                <a:pPr>
                  <a:lnSpc>
                    <a:spcPct val="150000"/>
                  </a:lnSpc>
                </a:pPr>
                <a:r>
                  <a:rPr lang="en-US" altLang="zh-CN" sz="1200" dirty="0">
                    <a:solidFill>
                      <a:schemeClr val="bg1"/>
                    </a:solidFill>
                    <a:cs typeface="+mn-ea"/>
                    <a:sym typeface="+mn-lt"/>
                  </a:rPr>
                  <a:t>1.</a:t>
                </a:r>
                <a:r>
                  <a:rPr lang="zh-CN" altLang="en-US" sz="1200" dirty="0">
                    <a:solidFill>
                      <a:schemeClr val="bg1"/>
                    </a:solidFill>
                    <a:cs typeface="+mn-ea"/>
                    <a:sym typeface="+mn-lt"/>
                  </a:rPr>
                  <a:t>微信公众号、直播电商平台、直播电商孵化中心进行宣传与引导粉丝，促进消费。抖音、快手等短视频营销号。不断增加曝光的机会，获取大量用户。</a:t>
                </a:r>
                <a:endParaRPr lang="zh-CN" altLang="en-US" sz="1200" dirty="0">
                  <a:solidFill>
                    <a:schemeClr val="bg1"/>
                  </a:solidFill>
                  <a:cs typeface="+mn-ea"/>
                  <a:sym typeface="+mn-lt"/>
                </a:endParaRPr>
              </a:p>
              <a:p>
                <a:pPr>
                  <a:lnSpc>
                    <a:spcPct val="150000"/>
                  </a:lnSpc>
                </a:pPr>
                <a:r>
                  <a:rPr lang="en-US" altLang="zh-CN" sz="1200" dirty="0">
                    <a:solidFill>
                      <a:schemeClr val="bg1"/>
                    </a:solidFill>
                    <a:cs typeface="+mn-ea"/>
                    <a:sym typeface="+mn-lt"/>
                  </a:rPr>
                  <a:t>2.</a:t>
                </a:r>
                <a:r>
                  <a:rPr lang="zh-CN" altLang="en-US" sz="1200" dirty="0">
                    <a:solidFill>
                      <a:schemeClr val="bg1"/>
                    </a:solidFill>
                    <a:cs typeface="+mn-ea"/>
                    <a:sym typeface="+mn-lt"/>
                  </a:rPr>
                  <a:t>通过建立助农直播孵化基地，为当地中小农户提供更好的服务。</a:t>
                </a:r>
                <a:endParaRPr lang="en-US" altLang="zh-CN" sz="1200" dirty="0">
                  <a:solidFill>
                    <a:schemeClr val="bg1"/>
                  </a:solidFill>
                  <a:cs typeface="+mn-ea"/>
                  <a:sym typeface="+mn-lt"/>
                </a:endParaRPr>
              </a:p>
              <a:p>
                <a:pPr>
                  <a:lnSpc>
                    <a:spcPct val="150000"/>
                  </a:lnSpc>
                </a:pPr>
                <a:r>
                  <a:rPr lang="zh-CN" altLang="en-US" sz="1200" dirty="0">
                    <a:solidFill>
                      <a:schemeClr val="bg1"/>
                    </a:solidFill>
                    <a:cs typeface="+mn-ea"/>
                    <a:sym typeface="+mn-lt"/>
                  </a:rPr>
                  <a:t>与企业合作。获得大范围，聚集性的平台用户积累。</a:t>
                </a:r>
                <a:endParaRPr lang="zh-CN" altLang="en-US" sz="1200" dirty="0">
                  <a:solidFill>
                    <a:schemeClr val="bg1"/>
                  </a:solidFill>
                  <a:cs typeface="+mn-ea"/>
                  <a:sym typeface="+mn-lt"/>
                </a:endParaRPr>
              </a:p>
            </p:txBody>
          </p:sp>
          <p:sp>
            <p:nvSpPr>
              <p:cNvPr id="59" name="TextBox 44"/>
              <p:cNvSpPr txBox="1"/>
              <p:nvPr/>
            </p:nvSpPr>
            <p:spPr>
              <a:xfrm>
                <a:off x="973749" y="4426387"/>
                <a:ext cx="1722855" cy="218288"/>
              </a:xfrm>
              <a:prstGeom prst="rect">
                <a:avLst/>
              </a:prstGeom>
              <a:noFill/>
            </p:spPr>
            <p:txBody>
              <a:bodyPr wrap="square" rtlCol="0">
                <a:spAutoFit/>
              </a:bodyPr>
              <a:lstStyle/>
              <a:p>
                <a:pPr algn="ctr"/>
                <a:r>
                  <a:rPr kumimoji="1" lang="zh-CN" altLang="en-US" sz="1400" b="1" dirty="0">
                    <a:solidFill>
                      <a:schemeClr val="bg1"/>
                    </a:solidFill>
                    <a:cs typeface="+mn-ea"/>
                    <a:sym typeface="+mn-lt"/>
                  </a:rPr>
                  <a:t>渠道策略</a:t>
                </a:r>
                <a:endParaRPr kumimoji="1" lang="en-US" altLang="ko-KR" sz="1400" b="1" dirty="0">
                  <a:solidFill>
                    <a:schemeClr val="bg1"/>
                  </a:solidFill>
                  <a:cs typeface="+mn-ea"/>
                  <a:sym typeface="+mn-lt"/>
                </a:endParaRPr>
              </a:p>
            </p:txBody>
          </p:sp>
        </p:grpSp>
        <p:grpSp>
          <p:nvGrpSpPr>
            <p:cNvPr id="61" name="组合 60"/>
            <p:cNvGrpSpPr/>
            <p:nvPr/>
          </p:nvGrpSpPr>
          <p:grpSpPr>
            <a:xfrm>
              <a:off x="9028281" y="2399450"/>
              <a:ext cx="2390687" cy="3347528"/>
              <a:chOff x="780069" y="4426387"/>
              <a:chExt cx="2076865" cy="2374198"/>
            </a:xfrm>
          </p:grpSpPr>
          <p:sp>
            <p:nvSpPr>
              <p:cNvPr id="62" name="TextBox 43"/>
              <p:cNvSpPr txBox="1"/>
              <p:nvPr/>
            </p:nvSpPr>
            <p:spPr>
              <a:xfrm>
                <a:off x="780069" y="4594975"/>
                <a:ext cx="2076865" cy="2205610"/>
              </a:xfrm>
              <a:prstGeom prst="rect">
                <a:avLst/>
              </a:prstGeom>
              <a:noFill/>
            </p:spPr>
            <p:txBody>
              <a:bodyPr wrap="square" rtlCol="0">
                <a:spAutoFit/>
              </a:bodyPr>
              <a:lstStyle/>
              <a:p>
                <a:pPr>
                  <a:lnSpc>
                    <a:spcPct val="150000"/>
                  </a:lnSpc>
                </a:pPr>
                <a:r>
                  <a:rPr lang="en-US" altLang="zh-CN" sz="1200" dirty="0">
                    <a:solidFill>
                      <a:schemeClr val="bg1"/>
                    </a:solidFill>
                    <a:cs typeface="+mn-ea"/>
                    <a:sym typeface="+mn-lt"/>
                  </a:rPr>
                  <a:t>1.</a:t>
                </a:r>
                <a:r>
                  <a:rPr lang="zh-CN" altLang="en-US" sz="1200" dirty="0">
                    <a:solidFill>
                      <a:schemeClr val="bg1"/>
                    </a:solidFill>
                    <a:cs typeface="+mn-ea"/>
                    <a:sym typeface="+mn-lt"/>
                  </a:rPr>
                  <a:t>自媒体运营</a:t>
                </a:r>
                <a:r>
                  <a:rPr lang="en-US" altLang="zh-CN" sz="1200" dirty="0">
                    <a:solidFill>
                      <a:schemeClr val="bg1"/>
                    </a:solidFill>
                    <a:cs typeface="+mn-ea"/>
                    <a:sym typeface="+mn-lt"/>
                  </a:rPr>
                  <a:t>:</a:t>
                </a:r>
                <a:r>
                  <a:rPr lang="zh-CN" altLang="en-US" sz="1200" dirty="0">
                    <a:solidFill>
                      <a:schemeClr val="bg1"/>
                    </a:solidFill>
                    <a:cs typeface="+mn-ea"/>
                    <a:sym typeface="+mn-lt"/>
                  </a:rPr>
                  <a:t>通过自媒体账号或平台等方式下单</a:t>
                </a:r>
                <a:r>
                  <a:rPr lang="en-US" altLang="zh-CN" sz="1200" dirty="0">
                    <a:solidFill>
                      <a:schemeClr val="bg1"/>
                    </a:solidFill>
                    <a:cs typeface="+mn-ea"/>
                    <a:sym typeface="+mn-lt"/>
                  </a:rPr>
                  <a:t>,</a:t>
                </a:r>
                <a:r>
                  <a:rPr lang="zh-CN" altLang="en-US" sz="1200" dirty="0">
                    <a:solidFill>
                      <a:schemeClr val="bg1"/>
                    </a:solidFill>
                    <a:cs typeface="+mn-ea"/>
                    <a:sym typeface="+mn-lt"/>
                  </a:rPr>
                  <a:t>可获取专属优惠。</a:t>
                </a:r>
                <a:r>
                  <a:rPr lang="en-US" altLang="zh-CN" sz="1200" dirty="0">
                    <a:solidFill>
                      <a:schemeClr val="bg1"/>
                    </a:solidFill>
                    <a:cs typeface="+mn-ea"/>
                    <a:sym typeface="+mn-lt"/>
                  </a:rPr>
                  <a:t>2.</a:t>
                </a:r>
                <a:r>
                  <a:rPr lang="zh-CN" altLang="en-US" sz="1200" dirty="0">
                    <a:solidFill>
                      <a:schemeClr val="bg1"/>
                    </a:solidFill>
                    <a:cs typeface="+mn-ea"/>
                    <a:sym typeface="+mn-lt"/>
                  </a:rPr>
                  <a:t>合作推广</a:t>
                </a:r>
                <a:r>
                  <a:rPr lang="en-US" altLang="zh-CN" sz="1200" dirty="0">
                    <a:solidFill>
                      <a:schemeClr val="bg1"/>
                    </a:solidFill>
                    <a:cs typeface="+mn-ea"/>
                    <a:sym typeface="+mn-lt"/>
                  </a:rPr>
                  <a:t>:</a:t>
                </a:r>
                <a:r>
                  <a:rPr lang="zh-CN" altLang="en-US" sz="1200" dirty="0">
                    <a:solidFill>
                      <a:schemeClr val="bg1"/>
                    </a:solidFill>
                    <a:cs typeface="+mn-ea"/>
                    <a:sym typeface="+mn-lt"/>
                  </a:rPr>
                  <a:t>与直播社区、企业等进行合作</a:t>
                </a:r>
                <a:r>
                  <a:rPr lang="en-US" altLang="zh-CN" sz="1200" dirty="0">
                    <a:solidFill>
                      <a:schemeClr val="bg1"/>
                    </a:solidFill>
                    <a:cs typeface="+mn-ea"/>
                    <a:sym typeface="+mn-lt"/>
                  </a:rPr>
                  <a:t>,</a:t>
                </a:r>
                <a:r>
                  <a:rPr lang="zh-CN" altLang="en-US" sz="1200" dirty="0">
                    <a:solidFill>
                      <a:schemeClr val="bg1"/>
                    </a:solidFill>
                    <a:cs typeface="+mn-ea"/>
                    <a:sym typeface="+mn-lt"/>
                  </a:rPr>
                  <a:t>带动销量的增长。</a:t>
                </a:r>
                <a:endParaRPr lang="zh-CN" altLang="en-US" sz="1200" dirty="0">
                  <a:solidFill>
                    <a:schemeClr val="bg1"/>
                  </a:solidFill>
                  <a:cs typeface="+mn-ea"/>
                  <a:sym typeface="+mn-lt"/>
                </a:endParaRPr>
              </a:p>
              <a:p>
                <a:pPr>
                  <a:lnSpc>
                    <a:spcPct val="150000"/>
                  </a:lnSpc>
                </a:pPr>
                <a:r>
                  <a:rPr lang="en-US" altLang="zh-CN" sz="1200" dirty="0">
                    <a:solidFill>
                      <a:schemeClr val="bg1"/>
                    </a:solidFill>
                    <a:cs typeface="+mn-ea"/>
                    <a:sym typeface="+mn-lt"/>
                  </a:rPr>
                  <a:t>3.</a:t>
                </a:r>
                <a:r>
                  <a:rPr lang="zh-CN" altLang="en-US" sz="1200" dirty="0">
                    <a:solidFill>
                      <a:schemeClr val="bg1"/>
                    </a:solidFill>
                    <a:cs typeface="+mn-ea"/>
                    <a:sym typeface="+mn-lt"/>
                  </a:rPr>
                  <a:t>开展校园助农直播服务，建立助农社区团购模式。以各高校的大学校园为基点，通过校园农副产品直播</a:t>
                </a:r>
                <a:r>
                  <a:rPr lang="en-US" altLang="zh-CN" sz="1200" dirty="0">
                    <a:solidFill>
                      <a:schemeClr val="bg1"/>
                    </a:solidFill>
                    <a:cs typeface="+mn-ea"/>
                    <a:sym typeface="+mn-lt"/>
                  </a:rPr>
                  <a:t>+</a:t>
                </a:r>
                <a:r>
                  <a:rPr lang="zh-CN" altLang="en-US" sz="1200" dirty="0">
                    <a:solidFill>
                      <a:schemeClr val="bg1"/>
                    </a:solidFill>
                    <a:cs typeface="+mn-ea"/>
                    <a:sym typeface="+mn-lt"/>
                  </a:rPr>
                  <a:t>社区团购的平台来实现直接的助农产品销售和间接的师生以及家长的消费助农打造助力乡村振兴的“高校样本”。 </a:t>
                </a:r>
                <a:endParaRPr lang="zh-CN" altLang="en-US" sz="1200" dirty="0">
                  <a:solidFill>
                    <a:schemeClr val="bg1"/>
                  </a:solidFill>
                  <a:cs typeface="+mn-ea"/>
                  <a:sym typeface="+mn-lt"/>
                </a:endParaRPr>
              </a:p>
            </p:txBody>
          </p:sp>
          <p:sp>
            <p:nvSpPr>
              <p:cNvPr id="63" name="TextBox 44"/>
              <p:cNvSpPr txBox="1"/>
              <p:nvPr/>
            </p:nvSpPr>
            <p:spPr>
              <a:xfrm>
                <a:off x="973749" y="4426387"/>
                <a:ext cx="1722855" cy="218288"/>
              </a:xfrm>
              <a:prstGeom prst="rect">
                <a:avLst/>
              </a:prstGeom>
              <a:noFill/>
            </p:spPr>
            <p:txBody>
              <a:bodyPr wrap="square" rtlCol="0">
                <a:spAutoFit/>
              </a:bodyPr>
              <a:lstStyle/>
              <a:p>
                <a:pPr algn="ctr"/>
                <a:r>
                  <a:rPr kumimoji="1" lang="zh-CN" altLang="en-US" sz="1400" b="1" dirty="0">
                    <a:solidFill>
                      <a:schemeClr val="bg1"/>
                    </a:solidFill>
                    <a:cs typeface="+mn-ea"/>
                    <a:sym typeface="+mn-lt"/>
                  </a:rPr>
                  <a:t>促销策略</a:t>
                </a:r>
                <a:endParaRPr kumimoji="1" lang="en-US" altLang="ko-KR" sz="1400" b="1" dirty="0">
                  <a:solidFill>
                    <a:schemeClr val="bg1"/>
                  </a:solidFill>
                  <a:cs typeface="+mn-ea"/>
                  <a:sym typeface="+mn-lt"/>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草, 户外, 天空, 黄色&#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7537" b="7537"/>
          <a:stretch>
            <a:fillRect/>
          </a:stretch>
        </p:blipFill>
        <p:spPr/>
      </p:pic>
      <p:sp>
        <p:nvSpPr>
          <p:cNvPr id="6" name="Oval 5"/>
          <p:cNvSpPr/>
          <p:nvPr/>
        </p:nvSpPr>
        <p:spPr>
          <a:xfrm>
            <a:off x="1037984" y="1122376"/>
            <a:ext cx="4613252" cy="46132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cxnSp>
        <p:nvCxnSpPr>
          <p:cNvPr id="9" name="Straight Connector 8"/>
          <p:cNvCxnSpPr/>
          <p:nvPr/>
        </p:nvCxnSpPr>
        <p:spPr>
          <a:xfrm>
            <a:off x="3069159" y="2315330"/>
            <a:ext cx="55090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3"/>
          <p:cNvSpPr txBox="1">
            <a:spLocks noChangeArrowheads="1"/>
          </p:cNvSpPr>
          <p:nvPr/>
        </p:nvSpPr>
        <p:spPr bwMode="auto">
          <a:xfrm>
            <a:off x="1679891" y="3234161"/>
            <a:ext cx="2353208"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04.  </a:t>
            </a:r>
            <a:r>
              <a:rPr lang="zh-CN" altLang="en-US" sz="3200" b="1" dirty="0">
                <a:solidFill>
                  <a:schemeClr val="bg1"/>
                </a:solidFill>
                <a:latin typeface="+mn-lt"/>
                <a:ea typeface="+mn-ea"/>
                <a:cs typeface="+mn-ea"/>
                <a:sym typeface="+mn-lt"/>
              </a:rPr>
              <a:t>平台架构</a:t>
            </a:r>
            <a:endParaRPr lang="en-US" altLang="ko-KR" sz="2400" b="1" dirty="0">
              <a:solidFill>
                <a:schemeClr val="bg1"/>
              </a:solidFill>
              <a:latin typeface="+mn-lt"/>
              <a:ea typeface="+mn-ea"/>
              <a:cs typeface="+mn-ea"/>
              <a:sym typeface="+mn-lt"/>
            </a:endParaRPr>
          </a:p>
        </p:txBody>
      </p:sp>
      <p:sp>
        <p:nvSpPr>
          <p:cNvPr id="13" name="矩形 12"/>
          <p:cNvSpPr/>
          <p:nvPr/>
        </p:nvSpPr>
        <p:spPr>
          <a:xfrm>
            <a:off x="1681465" y="3613282"/>
            <a:ext cx="3389617" cy="42344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50000"/>
              </a:lnSpc>
              <a:defRPr/>
            </a:pPr>
            <a:r>
              <a:rPr lang="en-US" altLang="ko-KR" sz="1600" dirty="0">
                <a:solidFill>
                  <a:schemeClr val="bg1"/>
                </a:solidFill>
                <a:cs typeface="+mn-ea"/>
                <a:sym typeface="+mn-lt"/>
              </a:rPr>
              <a:t>The platform architecture</a:t>
            </a:r>
            <a:endParaRPr lang="en-US" altLang="ko-KR" sz="1600" dirty="0">
              <a:solidFill>
                <a:schemeClr val="bg1"/>
              </a:solidFill>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49"/>
          <p:cNvSpPr txBox="1"/>
          <p:nvPr/>
        </p:nvSpPr>
        <p:spPr>
          <a:xfrm>
            <a:off x="5053889" y="548171"/>
            <a:ext cx="4675376" cy="646331"/>
          </a:xfrm>
          <a:prstGeom prst="rect">
            <a:avLst/>
          </a:prstGeom>
          <a:noFill/>
        </p:spPr>
        <p:txBody>
          <a:bodyPr wrap="square" rtlCol="0">
            <a:spAutoFit/>
          </a:bodyPr>
          <a:lstStyle/>
          <a:p>
            <a:r>
              <a:rPr lang="zh-CN" altLang="en-US" sz="3600" b="1" dirty="0">
                <a:solidFill>
                  <a:schemeClr val="tx1">
                    <a:lumMod val="95000"/>
                    <a:lumOff val="5000"/>
                  </a:schemeClr>
                </a:solidFill>
                <a:cs typeface="+mn-ea"/>
                <a:sym typeface="+mn-lt"/>
              </a:rPr>
              <a:t>平台架构</a:t>
            </a:r>
            <a:endParaRPr lang="id-ID" sz="3600" b="1" dirty="0">
              <a:solidFill>
                <a:schemeClr val="tx1">
                  <a:lumMod val="95000"/>
                  <a:lumOff val="5000"/>
                </a:schemeClr>
              </a:solidFill>
              <a:cs typeface="+mn-ea"/>
              <a:sym typeface="+mn-lt"/>
            </a:endParaRPr>
          </a:p>
        </p:txBody>
      </p:sp>
      <p:cxnSp>
        <p:nvCxnSpPr>
          <p:cNvPr id="18" name="Straight Connector 50"/>
          <p:cNvCxnSpPr/>
          <p:nvPr/>
        </p:nvCxnSpPr>
        <p:spPr>
          <a:xfrm>
            <a:off x="5805740" y="412622"/>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1"/>
          <p:cNvSpPr txBox="1"/>
          <p:nvPr/>
        </p:nvSpPr>
        <p:spPr>
          <a:xfrm>
            <a:off x="4413747" y="1403785"/>
            <a:ext cx="7424291" cy="4850174"/>
          </a:xfrm>
          <a:prstGeom prst="rect">
            <a:avLst/>
          </a:prstGeom>
          <a:noFill/>
        </p:spPr>
        <p:txBody>
          <a:bodyPr wrap="square" rtlCol="0">
            <a:spAutoFit/>
          </a:bodyPr>
          <a:lstStyle/>
          <a:p>
            <a:pPr algn="just">
              <a:lnSpc>
                <a:spcPct val="150000"/>
              </a:lnSpc>
            </a:pPr>
            <a:r>
              <a:rPr kumimoji="1" lang="zh-CN" altLang="en-US" sz="1600" dirty="0">
                <a:latin typeface="微软雅黑" panose="020B0503020204020204" pitchFamily="34" charset="-122"/>
                <a:ea typeface="微软雅黑" panose="020B0503020204020204" pitchFamily="34" charset="-122"/>
                <a:cs typeface="+mn-ea"/>
                <a:sym typeface="+mn-lt"/>
              </a:rPr>
              <a:t>下课了，助农直播</a:t>
            </a:r>
            <a:r>
              <a:rPr kumimoji="1" lang="en-US" altLang="zh-CN" sz="1600" dirty="0">
                <a:latin typeface="微软雅黑" panose="020B0503020204020204" pitchFamily="34" charset="-122"/>
                <a:ea typeface="微软雅黑" panose="020B0503020204020204" pitchFamily="34" charset="-122"/>
                <a:cs typeface="+mn-ea"/>
                <a:sym typeface="+mn-lt"/>
              </a:rPr>
              <a:t>——</a:t>
            </a:r>
            <a:r>
              <a:rPr kumimoji="1" lang="zh-CN" altLang="en-US" sz="1600" dirty="0">
                <a:latin typeface="微软雅黑" panose="020B0503020204020204" pitchFamily="34" charset="-122"/>
                <a:ea typeface="微软雅黑" panose="020B0503020204020204" pitchFamily="34" charset="-122"/>
                <a:cs typeface="+mn-ea"/>
                <a:sym typeface="+mn-lt"/>
              </a:rPr>
              <a:t>大学生助农电商实践平台是专为大学生提供以帮扶中小农户致富，助力乡村振兴为目标的实践能力锻炼平台。创建平台的目的是培养大学生关心、热爱、奉献乡村的情怀，为将来建设我国的乡村振兴民族伟业贡献出青春力量。该平台以助农直播电商业务为核心，以承接外包助农直播服务、创建助农直播孵化基地，通过“</a:t>
            </a:r>
            <a:r>
              <a:rPr kumimoji="1" lang="en-US" altLang="zh-CN" sz="1600" dirty="0">
                <a:latin typeface="微软雅黑" panose="020B0503020204020204" pitchFamily="34" charset="-122"/>
                <a:ea typeface="微软雅黑" panose="020B0503020204020204" pitchFamily="34" charset="-122"/>
                <a:cs typeface="+mn-ea"/>
                <a:sym typeface="+mn-lt"/>
              </a:rPr>
              <a:t>1</a:t>
            </a:r>
            <a:r>
              <a:rPr kumimoji="1" lang="zh-CN" altLang="en-US" sz="1600" dirty="0">
                <a:latin typeface="微软雅黑" panose="020B0503020204020204" pitchFamily="34" charset="-122"/>
                <a:ea typeface="微软雅黑" panose="020B0503020204020204" pitchFamily="34" charset="-122"/>
                <a:cs typeface="+mn-ea"/>
                <a:sym typeface="+mn-lt"/>
              </a:rPr>
              <a:t>＋</a:t>
            </a:r>
            <a:r>
              <a:rPr kumimoji="1" lang="en-US" altLang="zh-CN" sz="1600" dirty="0">
                <a:latin typeface="微软雅黑" panose="020B0503020204020204" pitchFamily="34" charset="-122"/>
                <a:ea typeface="微软雅黑" panose="020B0503020204020204" pitchFamily="34" charset="-122"/>
                <a:cs typeface="+mn-ea"/>
                <a:sym typeface="+mn-lt"/>
              </a:rPr>
              <a:t>2”</a:t>
            </a:r>
            <a:r>
              <a:rPr kumimoji="1" lang="zh-CN" altLang="en-US" sz="1600" dirty="0">
                <a:latin typeface="微软雅黑" panose="020B0503020204020204" pitchFamily="34" charset="-122"/>
                <a:ea typeface="微软雅黑" panose="020B0503020204020204" pitchFamily="34" charset="-122"/>
                <a:cs typeface="+mn-ea"/>
                <a:sym typeface="+mn-lt"/>
              </a:rPr>
              <a:t>的助农直播新模式为大学生提供助农服务。</a:t>
            </a:r>
            <a:endParaRPr kumimoji="1" lang="zh-CN" altLang="en-US" sz="1600" dirty="0">
              <a:latin typeface="微软雅黑" panose="020B0503020204020204" pitchFamily="34" charset="-122"/>
              <a:ea typeface="微软雅黑" panose="020B0503020204020204" pitchFamily="34" charset="-122"/>
              <a:cs typeface="+mn-ea"/>
              <a:sym typeface="+mn-lt"/>
            </a:endParaRPr>
          </a:p>
          <a:p>
            <a:pPr algn="just">
              <a:lnSpc>
                <a:spcPct val="150000"/>
              </a:lnSpc>
            </a:pPr>
            <a:r>
              <a:rPr kumimoji="1" lang="zh-CN" altLang="en-US" sz="1600" dirty="0">
                <a:latin typeface="微软雅黑" panose="020B0503020204020204" pitchFamily="34" charset="-122"/>
                <a:ea typeface="微软雅黑" panose="020B0503020204020204" pitchFamily="34" charset="-122"/>
                <a:cs typeface="+mn-ea"/>
                <a:sym typeface="+mn-lt"/>
              </a:rPr>
              <a:t>平台的助农直播电商业务是本项目的核心，通过打造“校园农副产品直播</a:t>
            </a:r>
            <a:r>
              <a:rPr kumimoji="1" lang="en-US" altLang="zh-CN" sz="1600" dirty="0">
                <a:latin typeface="微软雅黑" panose="020B0503020204020204" pitchFamily="34" charset="-122"/>
                <a:ea typeface="微软雅黑" panose="020B0503020204020204" pitchFamily="34" charset="-122"/>
                <a:cs typeface="+mn-ea"/>
                <a:sym typeface="+mn-lt"/>
              </a:rPr>
              <a:t>+</a:t>
            </a:r>
            <a:r>
              <a:rPr kumimoji="1" lang="zh-CN" altLang="en-US" sz="1600" dirty="0">
                <a:latin typeface="微软雅黑" panose="020B0503020204020204" pitchFamily="34" charset="-122"/>
                <a:ea typeface="微软雅黑" panose="020B0503020204020204" pitchFamily="34" charset="-122"/>
                <a:cs typeface="+mn-ea"/>
                <a:sym typeface="+mn-lt"/>
              </a:rPr>
              <a:t>社区团购”的新模式来实现直接帮扶农产品销售和间接进行师生以及家长消费助农的目标。平台中承接外包助农直播服务是指依托本项目的助农直播电商板块，着力打造专业化的农副产品电商直播能力，然后通过服务外包的方式承接相关助农直播业务。平台通过创建助农直播孵化基地，即在贫困地区的县市或乡镇建立助农实践基地，让学生通过技能培训、宣传教育、公益服务等方式帮扶当地的中小农户。平台的科技扶农系统以团队运用新技术、新方法赋能农业，提升农业生产效率和农副产品价值作为解决方案。</a:t>
            </a:r>
            <a:endParaRPr kumimoji="1" lang="zh-CN" altLang="en-US" sz="1600" dirty="0">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1"/>
          <a:stretch>
            <a:fillRect/>
          </a:stretch>
        </p:blipFill>
        <p:spPr>
          <a:xfrm>
            <a:off x="122889" y="2222808"/>
            <a:ext cx="4290858" cy="32121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草, 户外, 天空, 黄色&#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7537" b="7537"/>
          <a:stretch>
            <a:fillRect/>
          </a:stretch>
        </p:blipFill>
        <p:spPr/>
      </p:pic>
      <p:sp>
        <p:nvSpPr>
          <p:cNvPr id="6" name="Oval 5"/>
          <p:cNvSpPr/>
          <p:nvPr/>
        </p:nvSpPr>
        <p:spPr>
          <a:xfrm>
            <a:off x="1037984" y="1122376"/>
            <a:ext cx="4613252" cy="46132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cxnSp>
        <p:nvCxnSpPr>
          <p:cNvPr id="9" name="Straight Connector 8"/>
          <p:cNvCxnSpPr/>
          <p:nvPr/>
        </p:nvCxnSpPr>
        <p:spPr>
          <a:xfrm>
            <a:off x="3069159" y="2315330"/>
            <a:ext cx="55090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3"/>
          <p:cNvSpPr txBox="1">
            <a:spLocks noChangeArrowheads="1"/>
          </p:cNvSpPr>
          <p:nvPr/>
        </p:nvSpPr>
        <p:spPr bwMode="auto">
          <a:xfrm>
            <a:off x="1679891" y="3234161"/>
            <a:ext cx="2763577"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05.  </a:t>
            </a:r>
            <a:r>
              <a:rPr lang="zh-CN" altLang="en-US" sz="3200" b="1" dirty="0">
                <a:solidFill>
                  <a:schemeClr val="bg1"/>
                </a:solidFill>
                <a:latin typeface="+mn-lt"/>
                <a:ea typeface="+mn-ea"/>
                <a:cs typeface="+mn-ea"/>
                <a:sym typeface="+mn-lt"/>
              </a:rPr>
              <a:t>产品及服务</a:t>
            </a:r>
            <a:endParaRPr lang="en-US" altLang="ko-KR" sz="2400" b="1" dirty="0">
              <a:solidFill>
                <a:schemeClr val="bg1"/>
              </a:solidFill>
              <a:latin typeface="+mn-lt"/>
              <a:ea typeface="+mn-ea"/>
              <a:cs typeface="+mn-ea"/>
              <a:sym typeface="+mn-lt"/>
            </a:endParaRPr>
          </a:p>
        </p:txBody>
      </p:sp>
      <p:sp>
        <p:nvSpPr>
          <p:cNvPr id="13" name="矩形 12"/>
          <p:cNvSpPr/>
          <p:nvPr/>
        </p:nvSpPr>
        <p:spPr>
          <a:xfrm>
            <a:off x="1681465" y="3613282"/>
            <a:ext cx="3389617" cy="42344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50000"/>
              </a:lnSpc>
              <a:defRPr/>
            </a:pPr>
            <a:r>
              <a:rPr lang="en-US" altLang="ko-KR" sz="1600" dirty="0">
                <a:solidFill>
                  <a:schemeClr val="bg1"/>
                </a:solidFill>
                <a:cs typeface="+mn-ea"/>
                <a:sym typeface="+mn-lt"/>
              </a:rPr>
              <a:t>Products and Services</a:t>
            </a:r>
            <a:endParaRPr lang="en-US" altLang="ko-KR" sz="1600" dirty="0">
              <a:solidFill>
                <a:schemeClr val="bg1"/>
              </a:solidFill>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62"/>
          <p:cNvSpPr txBox="1"/>
          <p:nvPr/>
        </p:nvSpPr>
        <p:spPr>
          <a:xfrm>
            <a:off x="652836" y="893126"/>
            <a:ext cx="4273980" cy="646331"/>
          </a:xfrm>
          <a:prstGeom prst="rect">
            <a:avLst/>
          </a:prstGeom>
          <a:noFill/>
        </p:spPr>
        <p:txBody>
          <a:bodyPr wrap="square" rtlCol="0">
            <a:spAutoFit/>
          </a:bodyPr>
          <a:lstStyle/>
          <a:p>
            <a:r>
              <a:rPr lang="zh-CN" altLang="en-US" sz="3600" b="1" dirty="0">
                <a:solidFill>
                  <a:schemeClr val="tx1">
                    <a:lumMod val="95000"/>
                    <a:lumOff val="5000"/>
                  </a:schemeClr>
                </a:solidFill>
                <a:cs typeface="+mn-ea"/>
                <a:sym typeface="+mn-lt"/>
              </a:rPr>
              <a:t>产品及服务</a:t>
            </a:r>
            <a:endParaRPr lang="id-ID" sz="3600" b="1" dirty="0">
              <a:solidFill>
                <a:schemeClr val="tx1">
                  <a:lumMod val="95000"/>
                  <a:lumOff val="5000"/>
                </a:schemeClr>
              </a:solidFill>
              <a:cs typeface="+mn-ea"/>
              <a:sym typeface="+mn-lt"/>
            </a:endParaRPr>
          </a:p>
        </p:txBody>
      </p:sp>
      <p:cxnSp>
        <p:nvCxnSpPr>
          <p:cNvPr id="51" name="Straight Connector 63"/>
          <p:cNvCxnSpPr/>
          <p:nvPr/>
        </p:nvCxnSpPr>
        <p:spPr>
          <a:xfrm>
            <a:off x="790478" y="765943"/>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370997" y="1539457"/>
            <a:ext cx="9899681" cy="4481970"/>
            <a:chOff x="2038204" y="748936"/>
            <a:chExt cx="12294768" cy="5566318"/>
          </a:xfrm>
        </p:grpSpPr>
        <p:sp>
          <p:nvSpPr>
            <p:cNvPr id="31" name="矩形 51"/>
            <p:cNvSpPr>
              <a:spLocks noChangeArrowheads="1"/>
            </p:cNvSpPr>
            <p:nvPr/>
          </p:nvSpPr>
          <p:spPr bwMode="auto">
            <a:xfrm>
              <a:off x="6159882" y="748936"/>
              <a:ext cx="3229901" cy="54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lgn="ctr"/>
              <a:r>
                <a:rPr lang="zh-CN" altLang="en-US" sz="2400" b="1" dirty="0">
                  <a:solidFill>
                    <a:srgbClr val="044B0C"/>
                  </a:solidFill>
                  <a:latin typeface="微软雅黑" panose="020B0503020204020204" pitchFamily="34" charset="-122"/>
                  <a:ea typeface="微软雅黑" panose="020B0503020204020204" pitchFamily="34" charset="-122"/>
                </a:rPr>
                <a:t>助农直播孵化基地</a:t>
              </a:r>
              <a:endParaRPr lang="zh-CN" altLang="zh-CN" sz="2400" b="1" dirty="0">
                <a:solidFill>
                  <a:srgbClr val="044B0C"/>
                </a:solidFill>
                <a:latin typeface="微软雅黑" panose="020B0503020204020204" pitchFamily="34" charset="-122"/>
                <a:ea typeface="微软雅黑" panose="020B0503020204020204" pitchFamily="34" charset="-122"/>
              </a:endParaRPr>
            </a:p>
          </p:txBody>
        </p:sp>
        <p:pic>
          <p:nvPicPr>
            <p:cNvPr id="53" name="图片 52"/>
            <p:cNvPicPr/>
            <p:nvPr/>
          </p:nvPicPr>
          <p:blipFill rotWithShape="1">
            <a:blip r:embed="rId1" cstate="print">
              <a:extLst>
                <a:ext uri="{28A0092B-C50C-407E-A947-70E740481C1C}">
                  <a14:useLocalDpi xmlns:a14="http://schemas.microsoft.com/office/drawing/2010/main" val="0"/>
                </a:ext>
              </a:extLst>
            </a:blip>
            <a:srcRect l="3932"/>
            <a:stretch>
              <a:fillRect/>
            </a:stretch>
          </p:blipFill>
          <p:spPr>
            <a:xfrm>
              <a:off x="2166297" y="1523202"/>
              <a:ext cx="3399987" cy="2060835"/>
            </a:xfrm>
            <a:prstGeom prst="rect">
              <a:avLst/>
            </a:prstGeom>
            <a:noFill/>
            <a:effectLst>
              <a:outerShdw blurRad="50800" dist="38100" dir="2700000" algn="tl" rotWithShape="0">
                <a:prstClr val="black">
                  <a:alpha val="40000"/>
                </a:prstClr>
              </a:outerShdw>
            </a:effectLst>
          </p:spPr>
        </p:pic>
        <p:pic>
          <p:nvPicPr>
            <p:cNvPr id="54" name="图片 53"/>
            <p:cNvPicPr>
              <a:picLocks noChangeAspect="1"/>
            </p:cNvPicPr>
            <p:nvPr/>
          </p:nvPicPr>
          <p:blipFill rotWithShape="1">
            <a:blip r:embed="rId2" cstate="print">
              <a:extLst>
                <a:ext uri="{28A0092B-C50C-407E-A947-70E740481C1C}">
                  <a14:useLocalDpi xmlns:a14="http://schemas.microsoft.com/office/drawing/2010/main" val="0"/>
                </a:ext>
              </a:extLst>
            </a:blip>
            <a:srcRect b="12381"/>
            <a:stretch>
              <a:fillRect/>
            </a:stretch>
          </p:blipFill>
          <p:spPr>
            <a:xfrm>
              <a:off x="2038204" y="4254418"/>
              <a:ext cx="3528080" cy="2060836"/>
            </a:xfrm>
            <a:prstGeom prst="rect">
              <a:avLst/>
            </a:prstGeom>
            <a:effectLst>
              <a:outerShdw blurRad="50800" dist="38100" dir="2700000" algn="tl" rotWithShape="0">
                <a:prstClr val="black">
                  <a:alpha val="40000"/>
                </a:prstClr>
              </a:outerShdw>
            </a:effectLst>
          </p:spPr>
        </p:pic>
        <p:pic>
          <p:nvPicPr>
            <p:cNvPr id="55" name="图片 54"/>
            <p:cNvPicPr>
              <a:picLocks noChangeAspect="1"/>
            </p:cNvPicPr>
            <p:nvPr/>
          </p:nvPicPr>
          <p:blipFill rotWithShape="1">
            <a:blip r:embed="rId3" cstate="print">
              <a:extLst>
                <a:ext uri="{28A0092B-C50C-407E-A947-70E740481C1C}">
                  <a14:useLocalDpi xmlns:a14="http://schemas.microsoft.com/office/drawing/2010/main" val="0"/>
                </a:ext>
              </a:extLst>
            </a:blip>
            <a:srcRect b="12052"/>
            <a:stretch>
              <a:fillRect/>
            </a:stretch>
          </p:blipFill>
          <p:spPr>
            <a:xfrm>
              <a:off x="6159882" y="1523202"/>
              <a:ext cx="8173090" cy="4792052"/>
            </a:xfrm>
            <a:prstGeom prst="rect">
              <a:avLst/>
            </a:prstGeom>
            <a:effectLst>
              <a:outerShdw blurRad="50800" dist="38100" dir="2700000" algn="tl" rotWithShape="0">
                <a:prstClr val="black">
                  <a:alpha val="40000"/>
                </a:prstClr>
              </a:outerShdw>
            </a:effectLst>
          </p:spPr>
        </p:pic>
      </p:grpSp>
      <p:cxnSp>
        <p:nvCxnSpPr>
          <p:cNvPr id="56"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p:cNvSpPr/>
          <p:nvPr/>
        </p:nvSpPr>
        <p:spPr>
          <a:xfrm>
            <a:off x="0" y="0"/>
            <a:ext cx="35623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cxnSp>
        <p:nvCxnSpPr>
          <p:cNvPr id="13"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39666" t="34962" r="4222" b="14964"/>
          <a:stretch>
            <a:fillRect/>
          </a:stretch>
        </p:blipFill>
        <p:spPr>
          <a:xfrm>
            <a:off x="711199" y="900809"/>
            <a:ext cx="7472681" cy="5167667"/>
          </a:xfrm>
          <a:prstGeom prst="rect">
            <a:avLst/>
          </a:prstGeom>
        </p:spPr>
      </p:pic>
      <p:sp>
        <p:nvSpPr>
          <p:cNvPr id="16" name="文本框 15"/>
          <p:cNvSpPr txBox="1"/>
          <p:nvPr/>
        </p:nvSpPr>
        <p:spPr>
          <a:xfrm>
            <a:off x="8519160" y="1384839"/>
            <a:ext cx="3474720" cy="4717766"/>
          </a:xfrm>
          <a:prstGeom prst="rect">
            <a:avLst/>
          </a:prstGeom>
          <a:noFill/>
        </p:spPr>
        <p:txBody>
          <a:bodyPr wrap="square">
            <a:spAutoFit/>
          </a:bodyPr>
          <a:lstStyle/>
          <a:p>
            <a:pPr algn="just">
              <a:lnSpc>
                <a:spcPct val="120000"/>
              </a:lnSpc>
            </a:pPr>
            <a:r>
              <a:rPr lang="zh-CN" altLang="en-US" dirty="0">
                <a:latin typeface="微软雅黑" panose="020B0503020204020204" pitchFamily="34" charset="-122"/>
                <a:ea typeface="微软雅黑" panose="020B0503020204020204" pitchFamily="34" charset="-122"/>
              </a:rPr>
              <a:t>依托上述助农直播服务平台和高校丰富的人力资源，通过内部培养和外部培训相结合的方式逐渐打造一支高素质、懂技术、会运营的可以直接服务于农业、农村的拥有具体技能的大学生服务团队，然后通过承接社会服务的方式实现助农。比如，可以培养农副产品网络直播营销师团队、旅游规划团队、产品包装设计团队等等。</a:t>
            </a:r>
            <a:endParaRPr lang="zh-CN" altLang="en-US" dirty="0">
              <a:latin typeface="微软雅黑" panose="020B0503020204020204" pitchFamily="34" charset="-122"/>
              <a:ea typeface="微软雅黑" panose="020B0503020204020204" pitchFamily="34" charset="-122"/>
            </a:endParaRPr>
          </a:p>
          <a:p>
            <a:pPr algn="just">
              <a:lnSpc>
                <a:spcPct val="120000"/>
              </a:lnSpc>
            </a:pPr>
            <a:r>
              <a:rPr lang="zh-CN" altLang="en-US" dirty="0">
                <a:latin typeface="微软雅黑" panose="020B0503020204020204" pitchFamily="34" charset="-122"/>
                <a:ea typeface="微软雅黑" panose="020B0503020204020204" pitchFamily="34" charset="-122"/>
              </a:rPr>
              <a:t>该平台可以为有助农能力和意愿的在校大学生提供培训和外包服务的机会。</a:t>
            </a:r>
            <a:endParaRPr lang="zh-CN" altLang="en-US" dirty="0">
              <a:latin typeface="微软雅黑" panose="020B0503020204020204" pitchFamily="34" charset="-122"/>
              <a:ea typeface="微软雅黑" panose="020B0503020204020204" pitchFamily="34" charset="-122"/>
            </a:endParaRPr>
          </a:p>
        </p:txBody>
      </p:sp>
      <p:sp>
        <p:nvSpPr>
          <p:cNvPr id="18" name="矩形 51"/>
          <p:cNvSpPr>
            <a:spLocks noChangeArrowheads="1"/>
          </p:cNvSpPr>
          <p:nvPr/>
        </p:nvSpPr>
        <p:spPr bwMode="auto">
          <a:xfrm>
            <a:off x="8629652" y="808490"/>
            <a:ext cx="1985145"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lgn="ctr"/>
            <a:r>
              <a:rPr lang="zh-CN" altLang="en-US" sz="2400" b="1" dirty="0">
                <a:solidFill>
                  <a:srgbClr val="044B0C"/>
                </a:solidFill>
                <a:latin typeface="微软雅黑" panose="020B0503020204020204" pitchFamily="34" charset="-122"/>
                <a:ea typeface="微软雅黑" panose="020B0503020204020204" pitchFamily="34" charset="-122"/>
              </a:rPr>
              <a:t>产品外包服务</a:t>
            </a:r>
            <a:endParaRPr lang="zh-CN" altLang="zh-CN" sz="2400" b="1" dirty="0">
              <a:solidFill>
                <a:srgbClr val="044B0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草, 户外, 天空, 黄色&#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7537" b="7537"/>
          <a:stretch>
            <a:fillRect/>
          </a:stretch>
        </p:blipFill>
        <p:spPr/>
      </p:pic>
      <p:sp>
        <p:nvSpPr>
          <p:cNvPr id="6" name="Oval 5"/>
          <p:cNvSpPr/>
          <p:nvPr/>
        </p:nvSpPr>
        <p:spPr>
          <a:xfrm>
            <a:off x="1037984" y="1122376"/>
            <a:ext cx="4613252" cy="46132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cxnSp>
        <p:nvCxnSpPr>
          <p:cNvPr id="9" name="Straight Connector 8"/>
          <p:cNvCxnSpPr/>
          <p:nvPr/>
        </p:nvCxnSpPr>
        <p:spPr>
          <a:xfrm>
            <a:off x="3069159" y="2315330"/>
            <a:ext cx="55090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3"/>
          <p:cNvSpPr txBox="1">
            <a:spLocks noChangeArrowheads="1"/>
          </p:cNvSpPr>
          <p:nvPr/>
        </p:nvSpPr>
        <p:spPr bwMode="auto">
          <a:xfrm>
            <a:off x="1679891" y="3234463"/>
            <a:ext cx="2651125" cy="4425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06.  </a:t>
            </a:r>
            <a:r>
              <a:rPr lang="zh-CN" altLang="en-US" sz="3200" b="1" dirty="0">
                <a:solidFill>
                  <a:schemeClr val="bg1"/>
                </a:solidFill>
                <a:latin typeface="+mn-lt"/>
                <a:ea typeface="+mn-ea"/>
                <a:cs typeface="+mn-ea"/>
                <a:sym typeface="+mn-lt"/>
              </a:rPr>
              <a:t>财务预测</a:t>
            </a:r>
            <a:endParaRPr lang="en-US" altLang="ko-KR" sz="2400" b="1" dirty="0">
              <a:solidFill>
                <a:schemeClr val="bg1"/>
              </a:solidFill>
              <a:latin typeface="+mn-lt"/>
              <a:ea typeface="+mn-ea"/>
              <a:cs typeface="+mn-ea"/>
              <a:sym typeface="+mn-lt"/>
            </a:endParaRPr>
          </a:p>
        </p:txBody>
      </p:sp>
      <p:sp>
        <p:nvSpPr>
          <p:cNvPr id="13" name="矩形 12"/>
          <p:cNvSpPr/>
          <p:nvPr/>
        </p:nvSpPr>
        <p:spPr>
          <a:xfrm>
            <a:off x="1681466" y="3613282"/>
            <a:ext cx="3326288" cy="4241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50000"/>
              </a:lnSpc>
              <a:defRPr/>
            </a:pPr>
            <a:r>
              <a:rPr lang="en-US" altLang="ko-KR" sz="1600" dirty="0">
                <a:solidFill>
                  <a:schemeClr val="bg1"/>
                </a:solidFill>
                <a:cs typeface="+mn-ea"/>
                <a:sym typeface="+mn-lt"/>
              </a:rPr>
              <a:t>Financial projections</a:t>
            </a:r>
            <a:endParaRPr lang="en-US" altLang="ko-KR" sz="1600" dirty="0">
              <a:solidFill>
                <a:schemeClr val="bg1"/>
              </a:solidFill>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490401" y="893126"/>
            <a:ext cx="5211201" cy="646331"/>
          </a:xfrm>
          <a:prstGeom prst="rect">
            <a:avLst/>
          </a:prstGeom>
          <a:noFill/>
        </p:spPr>
        <p:txBody>
          <a:bodyPr wrap="square" rtlCol="0">
            <a:spAutoFit/>
          </a:bodyPr>
          <a:lstStyle/>
          <a:p>
            <a:pPr algn="ctr"/>
            <a:r>
              <a:rPr lang="zh-CN" altLang="en-US" sz="3600" b="1" dirty="0">
                <a:solidFill>
                  <a:schemeClr val="tx1">
                    <a:lumMod val="95000"/>
                    <a:lumOff val="5000"/>
                  </a:schemeClr>
                </a:solidFill>
                <a:cs typeface="+mn-ea"/>
                <a:sym typeface="+mn-lt"/>
              </a:rPr>
              <a:t>初期财务分析</a:t>
            </a:r>
            <a:endParaRPr lang="zh-CN" altLang="en-US" sz="3600" b="1" dirty="0">
              <a:solidFill>
                <a:schemeClr val="tx1">
                  <a:lumMod val="95000"/>
                  <a:lumOff val="5000"/>
                </a:schemeClr>
              </a:solidFill>
              <a:cs typeface="+mn-ea"/>
              <a:sym typeface="+mn-lt"/>
            </a:endParaRPr>
          </a:p>
        </p:txBody>
      </p:sp>
      <p:cxnSp>
        <p:nvCxnSpPr>
          <p:cNvPr id="22" name="Straight Connector 21"/>
          <p:cNvCxnSpPr/>
          <p:nvPr/>
        </p:nvCxnSpPr>
        <p:spPr>
          <a:xfrm>
            <a:off x="5805741" y="765943"/>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custDataLst>
              <p:tags r:id="rId1"/>
            </p:custDataLst>
          </p:nvPr>
        </p:nvGraphicFramePr>
        <p:xfrm>
          <a:off x="2267469" y="2009012"/>
          <a:ext cx="7657061" cy="3782861"/>
        </p:xfrm>
        <a:graphic>
          <a:graphicData uri="http://schemas.openxmlformats.org/drawingml/2006/table">
            <a:tbl>
              <a:tblPr firstRow="1" firstCol="1" bandRow="1">
                <a:tableStyleId>{3B4B98B0-60AC-42C2-AFA5-B58CD77FA1E5}</a:tableStyleId>
              </a:tblPr>
              <a:tblGrid>
                <a:gridCol w="1185060"/>
                <a:gridCol w="1320165"/>
                <a:gridCol w="3695033"/>
                <a:gridCol w="1456803"/>
              </a:tblGrid>
              <a:tr h="393700">
                <a:tc>
                  <a:txBody>
                    <a:bodyPr/>
                    <a:lstStyle/>
                    <a:p>
                      <a:pPr algn="ctr">
                        <a:lnSpc>
                          <a:spcPct val="150000"/>
                        </a:lnSpc>
                      </a:pPr>
                      <a:r>
                        <a:rPr lang="zh-CN" sz="1500" b="1" kern="0">
                          <a:effectLst/>
                        </a:rPr>
                        <a:t>类别</a:t>
                      </a:r>
                      <a:endParaRPr lang="zh-CN" sz="1300" kern="100">
                        <a:effectLst/>
                        <a:latin typeface="等线" panose="02010600030101010101" charset="-122"/>
                        <a:ea typeface="等线" panose="02010600030101010101" charset="-122"/>
                        <a:cs typeface="Times New Roman" panose="02020603050405020304" pitchFamily="18" charset="0"/>
                      </a:endParaRPr>
                    </a:p>
                  </a:txBody>
                  <a:tcPr marL="86829" marR="86829" marT="0" marB="0"/>
                </a:tc>
                <a:tc>
                  <a:txBody>
                    <a:bodyPr/>
                    <a:lstStyle/>
                    <a:p>
                      <a:pPr algn="ctr">
                        <a:lnSpc>
                          <a:spcPct val="150000"/>
                        </a:lnSpc>
                      </a:pPr>
                      <a:r>
                        <a:rPr lang="zh-CN" sz="1500" b="1" kern="0">
                          <a:solidFill>
                            <a:srgbClr val="000000"/>
                          </a:solidFill>
                          <a:effectLst/>
                        </a:rPr>
                        <a:t>序号</a:t>
                      </a:r>
                      <a:endParaRPr lang="zh-CN" sz="1300" kern="100">
                        <a:effectLst/>
                        <a:latin typeface="等线" panose="02010600030101010101" charset="-122"/>
                        <a:ea typeface="等线" panose="02010600030101010101" charset="-122"/>
                        <a:cs typeface="Times New Roman" panose="02020603050405020304" pitchFamily="18" charset="0"/>
                      </a:endParaRPr>
                    </a:p>
                  </a:txBody>
                  <a:tcPr marL="86829" marR="86829" marT="0" marB="0"/>
                </a:tc>
                <a:tc>
                  <a:txBody>
                    <a:bodyPr/>
                    <a:lstStyle/>
                    <a:p>
                      <a:pPr algn="ctr">
                        <a:lnSpc>
                          <a:spcPct val="150000"/>
                        </a:lnSpc>
                      </a:pPr>
                      <a:r>
                        <a:rPr lang="zh-CN" sz="1500" b="1" kern="0" dirty="0">
                          <a:solidFill>
                            <a:srgbClr val="000000"/>
                          </a:solidFill>
                          <a:effectLst/>
                        </a:rPr>
                        <a:t>资金用途</a:t>
                      </a:r>
                      <a:endParaRPr lang="zh-CN" sz="1300" kern="100" dirty="0">
                        <a:effectLst/>
                        <a:latin typeface="等线" panose="02010600030101010101" charset="-122"/>
                        <a:ea typeface="等线" panose="02010600030101010101" charset="-122"/>
                        <a:cs typeface="Times New Roman" panose="02020603050405020304" pitchFamily="18" charset="0"/>
                      </a:endParaRPr>
                    </a:p>
                  </a:txBody>
                  <a:tcPr marL="86829" marR="86829" marT="0" marB="0"/>
                </a:tc>
                <a:tc>
                  <a:txBody>
                    <a:bodyPr/>
                    <a:lstStyle/>
                    <a:p>
                      <a:pPr algn="ctr">
                        <a:lnSpc>
                          <a:spcPct val="150000"/>
                        </a:lnSpc>
                      </a:pPr>
                      <a:r>
                        <a:rPr lang="zh-CN" sz="1500" b="1" kern="0">
                          <a:solidFill>
                            <a:srgbClr val="000000"/>
                          </a:solidFill>
                          <a:effectLst/>
                        </a:rPr>
                        <a:t>预算金额（元）</a:t>
                      </a:r>
                      <a:endParaRPr lang="zh-CN" sz="1300" kern="100">
                        <a:effectLst/>
                        <a:latin typeface="等线" panose="02010600030101010101" charset="-122"/>
                        <a:ea typeface="等线" panose="02010600030101010101" charset="-122"/>
                        <a:cs typeface="Times New Roman" panose="02020603050405020304" pitchFamily="18" charset="0"/>
                      </a:endParaRPr>
                    </a:p>
                  </a:txBody>
                  <a:tcPr marL="86829" marR="86829" marT="0" marB="0"/>
                </a:tc>
              </a:tr>
              <a:tr h="308083">
                <a:tc>
                  <a:txBody>
                    <a:bodyPr/>
                    <a:lstStyle/>
                    <a:p>
                      <a:pPr indent="126365" algn="ctr">
                        <a:lnSpc>
                          <a:spcPct val="150000"/>
                        </a:lnSpc>
                      </a:pPr>
                      <a:r>
                        <a:rPr lang="zh-CN" sz="1500" kern="0">
                          <a:effectLst/>
                        </a:rPr>
                        <a:t>注册费</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1</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algn="ctr">
                        <a:lnSpc>
                          <a:spcPct val="150000"/>
                        </a:lnSpc>
                      </a:pPr>
                      <a:r>
                        <a:rPr lang="zh-CN" sz="1500" kern="0">
                          <a:effectLst/>
                        </a:rPr>
                        <a:t>工商注册费</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3000</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r>
              <a:tr h="308083">
                <a:tc rowSpan="4">
                  <a:txBody>
                    <a:bodyPr/>
                    <a:lstStyle/>
                    <a:p>
                      <a:pPr algn="ctr">
                        <a:lnSpc>
                          <a:spcPct val="150000"/>
                        </a:lnSpc>
                      </a:pPr>
                      <a:r>
                        <a:rPr lang="zh-CN" sz="1500" kern="0">
                          <a:effectLst/>
                        </a:rPr>
                        <a:t>固定资产</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15772" marR="115772" marT="57886" marB="57886" anchor="ctr"/>
                </a:tc>
                <a:tc>
                  <a:txBody>
                    <a:bodyPr/>
                    <a:lstStyle/>
                    <a:p>
                      <a:pPr indent="304800" algn="ctr">
                        <a:lnSpc>
                          <a:spcPct val="150000"/>
                        </a:lnSpc>
                      </a:pPr>
                      <a:r>
                        <a:rPr lang="en-US" sz="1500" kern="0">
                          <a:effectLst/>
                        </a:rPr>
                        <a:t>1</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algn="ctr">
                        <a:lnSpc>
                          <a:spcPct val="150000"/>
                        </a:lnSpc>
                      </a:pPr>
                      <a:r>
                        <a:rPr lang="zh-CN" sz="1500" kern="0">
                          <a:effectLst/>
                        </a:rPr>
                        <a:t>电脑、打印机</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5000</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r>
              <a:tr h="308083">
                <a:tc vMerge="1">
                  <a:tcPr/>
                </a:tc>
                <a:tc>
                  <a:txBody>
                    <a:bodyPr/>
                    <a:lstStyle/>
                    <a:p>
                      <a:pPr indent="304800" algn="ctr">
                        <a:lnSpc>
                          <a:spcPct val="150000"/>
                        </a:lnSpc>
                      </a:pPr>
                      <a:r>
                        <a:rPr lang="en-US" sz="1500" kern="0">
                          <a:effectLst/>
                        </a:rPr>
                        <a:t>2</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algn="ctr">
                        <a:lnSpc>
                          <a:spcPct val="150000"/>
                        </a:lnSpc>
                      </a:pPr>
                      <a:r>
                        <a:rPr lang="zh-CN" sz="1500" kern="0">
                          <a:effectLst/>
                        </a:rPr>
                        <a:t>办公桌椅</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500</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r>
              <a:tr h="308083">
                <a:tc vMerge="1">
                  <a:tcPr/>
                </a:tc>
                <a:tc>
                  <a:txBody>
                    <a:bodyPr/>
                    <a:lstStyle/>
                    <a:p>
                      <a:pPr indent="304800" algn="ctr">
                        <a:lnSpc>
                          <a:spcPct val="150000"/>
                        </a:lnSpc>
                      </a:pPr>
                      <a:r>
                        <a:rPr lang="en-US" sz="1500" kern="0">
                          <a:effectLst/>
                        </a:rPr>
                        <a:t>3</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algn="ctr">
                        <a:lnSpc>
                          <a:spcPct val="150000"/>
                        </a:lnSpc>
                      </a:pPr>
                      <a:r>
                        <a:rPr lang="zh-CN" sz="1500" kern="0">
                          <a:effectLst/>
                        </a:rPr>
                        <a:t>路由器、网线</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500</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r>
              <a:tr h="308083">
                <a:tc vMerge="1">
                  <a:tcPr/>
                </a:tc>
                <a:tc>
                  <a:txBody>
                    <a:bodyPr/>
                    <a:lstStyle/>
                    <a:p>
                      <a:pPr indent="304800" algn="ctr">
                        <a:lnSpc>
                          <a:spcPct val="150000"/>
                        </a:lnSpc>
                      </a:pPr>
                      <a:r>
                        <a:rPr lang="en-US" sz="1500" kern="0">
                          <a:effectLst/>
                        </a:rPr>
                        <a:t>4</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algn="ctr">
                        <a:lnSpc>
                          <a:spcPct val="150000"/>
                        </a:lnSpc>
                      </a:pPr>
                      <a:r>
                        <a:rPr lang="zh-CN" sz="1500" kern="0">
                          <a:effectLst/>
                        </a:rPr>
                        <a:t>直播设备</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50000</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r>
              <a:tr h="308083">
                <a:tc rowSpan="4">
                  <a:txBody>
                    <a:bodyPr/>
                    <a:lstStyle/>
                    <a:p>
                      <a:pPr algn="ctr">
                        <a:lnSpc>
                          <a:spcPct val="150000"/>
                        </a:lnSpc>
                      </a:pPr>
                      <a:r>
                        <a:rPr lang="zh-CN" sz="1500" kern="0">
                          <a:effectLst/>
                        </a:rPr>
                        <a:t>管理费用</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15772" marR="115772" marT="57886" marB="57886" anchor="ctr"/>
                </a:tc>
                <a:tc>
                  <a:txBody>
                    <a:bodyPr/>
                    <a:lstStyle/>
                    <a:p>
                      <a:pPr indent="304800" algn="ctr">
                        <a:lnSpc>
                          <a:spcPct val="150000"/>
                        </a:lnSpc>
                      </a:pPr>
                      <a:r>
                        <a:rPr lang="en-US" sz="1500" kern="0">
                          <a:effectLst/>
                        </a:rPr>
                        <a:t>1</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algn="ctr">
                        <a:lnSpc>
                          <a:spcPct val="150000"/>
                        </a:lnSpc>
                      </a:pPr>
                      <a:r>
                        <a:rPr lang="zh-CN" sz="1500" kern="0">
                          <a:effectLst/>
                        </a:rPr>
                        <a:t>微信小程序开发运营</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100,00</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r>
              <a:tr h="308083">
                <a:tc vMerge="1">
                  <a:tcPr/>
                </a:tc>
                <a:tc>
                  <a:txBody>
                    <a:bodyPr/>
                    <a:lstStyle/>
                    <a:p>
                      <a:pPr indent="304800" algn="ctr">
                        <a:lnSpc>
                          <a:spcPct val="150000"/>
                        </a:lnSpc>
                      </a:pPr>
                      <a:r>
                        <a:rPr lang="en-US" sz="1500" kern="0">
                          <a:effectLst/>
                        </a:rPr>
                        <a:t>2</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algn="ctr">
                        <a:lnSpc>
                          <a:spcPct val="150000"/>
                        </a:lnSpc>
                      </a:pPr>
                      <a:r>
                        <a:rPr lang="zh-CN" sz="1500" kern="0">
                          <a:effectLst/>
                        </a:rPr>
                        <a:t>软件研发</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20000</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r>
              <a:tr h="308083">
                <a:tc vMerge="1">
                  <a:tcPr/>
                </a:tc>
                <a:tc>
                  <a:txBody>
                    <a:bodyPr/>
                    <a:lstStyle/>
                    <a:p>
                      <a:pPr indent="304800" algn="ctr">
                        <a:lnSpc>
                          <a:spcPct val="150000"/>
                        </a:lnSpc>
                      </a:pPr>
                      <a:r>
                        <a:rPr lang="en-US" sz="1500" kern="0">
                          <a:effectLst/>
                        </a:rPr>
                        <a:t>3</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algn="ctr">
                        <a:lnSpc>
                          <a:spcPct val="150000"/>
                        </a:lnSpc>
                      </a:pPr>
                      <a:r>
                        <a:rPr lang="zh-CN" sz="1500" kern="0">
                          <a:effectLst/>
                        </a:rPr>
                        <a:t>营销推广费</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2000</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r>
              <a:tr h="308083">
                <a:tc vMerge="1">
                  <a:tcPr/>
                </a:tc>
                <a:tc>
                  <a:txBody>
                    <a:bodyPr/>
                    <a:lstStyle/>
                    <a:p>
                      <a:pPr indent="304800" algn="ctr">
                        <a:lnSpc>
                          <a:spcPct val="150000"/>
                        </a:lnSpc>
                      </a:pPr>
                      <a:r>
                        <a:rPr lang="en-US" sz="1500" kern="0">
                          <a:effectLst/>
                        </a:rPr>
                        <a:t>4</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algn="ctr">
                        <a:lnSpc>
                          <a:spcPct val="150000"/>
                        </a:lnSpc>
                      </a:pPr>
                      <a:r>
                        <a:rPr lang="zh-CN" sz="1500" kern="0">
                          <a:effectLst/>
                        </a:rPr>
                        <a:t>差旅费用（调查费用）</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5000</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r>
              <a:tr h="308083">
                <a:tc>
                  <a:txBody>
                    <a:bodyPr/>
                    <a:lstStyle/>
                    <a:p>
                      <a:pPr algn="ctr">
                        <a:lnSpc>
                          <a:spcPct val="150000"/>
                        </a:lnSpc>
                      </a:pPr>
                      <a:r>
                        <a:rPr lang="zh-CN" sz="1500" kern="0">
                          <a:effectLst/>
                        </a:rPr>
                        <a:t>流动资金</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1</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algn="ctr">
                        <a:lnSpc>
                          <a:spcPct val="150000"/>
                        </a:lnSpc>
                      </a:pPr>
                      <a:r>
                        <a:rPr lang="zh-CN" sz="1500" kern="0">
                          <a:effectLst/>
                        </a:rPr>
                        <a:t>备用金</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kern="0">
                          <a:effectLst/>
                        </a:rPr>
                        <a:t>4000</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r>
              <a:tr h="308083">
                <a:tc>
                  <a:txBody>
                    <a:bodyPr/>
                    <a:lstStyle/>
                    <a:p>
                      <a:pPr indent="304800" algn="ctr">
                        <a:lnSpc>
                          <a:spcPct val="150000"/>
                        </a:lnSpc>
                      </a:pPr>
                      <a:r>
                        <a:rPr lang="zh-CN" sz="1500" b="1" kern="0">
                          <a:effectLst/>
                        </a:rPr>
                        <a:t>合计</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zh-CN" sz="1500" b="1" kern="0">
                          <a:effectLst/>
                        </a:rPr>
                        <a:t>　</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zh-CN" sz="1500" b="1" kern="0">
                          <a:effectLst/>
                        </a:rPr>
                        <a:t>　</a:t>
                      </a:r>
                      <a:endParaRPr lang="zh-CN" sz="13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c>
                  <a:txBody>
                    <a:bodyPr/>
                    <a:lstStyle/>
                    <a:p>
                      <a:pPr indent="304800" algn="ctr">
                        <a:lnSpc>
                          <a:spcPct val="150000"/>
                        </a:lnSpc>
                      </a:pPr>
                      <a:r>
                        <a:rPr lang="en-US" sz="1500" b="1" kern="0" dirty="0">
                          <a:effectLst/>
                        </a:rPr>
                        <a:t>100000</a:t>
                      </a:r>
                      <a:endParaRPr lang="zh-CN" sz="13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6829" marR="86829" marT="0" marB="0" anchor="ctr"/>
                </a:tc>
              </a:tr>
            </a:tbl>
          </a:graphicData>
        </a:graphic>
      </p:graphicFrame>
      <p:sp>
        <p:nvSpPr>
          <p:cNvPr id="3" name="Rectangle 1"/>
          <p:cNvSpPr>
            <a:spLocks noChangeArrowheads="1"/>
          </p:cNvSpPr>
          <p:nvPr/>
        </p:nvSpPr>
        <p:spPr bwMode="auto">
          <a:xfrm>
            <a:off x="1333818" y="1442731"/>
            <a:ext cx="50518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chemeClr val="tx1"/>
                </a:solidFill>
                <a:effectLst/>
                <a:latin typeface="等线" panose="02010600030101010101" charset="-122"/>
                <a:ea typeface="等线" panose="02010600030101010101" charset="-122"/>
                <a:cs typeface="宋体" panose="02010600030101010101" pitchFamily="2" charset="-122"/>
              </a:rPr>
              <a:t>公司成立运营需要创业资金</a:t>
            </a:r>
            <a:r>
              <a:rPr kumimoji="0" lang="en-US" altLang="zh-CN" sz="2000" b="0" i="0" u="none" strike="noStrike" cap="none" normalizeH="0" baseline="0" dirty="0">
                <a:ln>
                  <a:noFill/>
                </a:ln>
                <a:solidFill>
                  <a:schemeClr val="tx1"/>
                </a:solidFill>
                <a:effectLst/>
                <a:latin typeface="等线" panose="02010600030101010101" charset="-122"/>
                <a:ea typeface="宋体" panose="02010600030101010101" pitchFamily="2" charset="-122"/>
                <a:cs typeface="宋体" panose="02010600030101010101" pitchFamily="2" charset="-122"/>
              </a:rPr>
              <a:t>100000</a:t>
            </a: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cs typeface="宋体" panose="02010600030101010101" pitchFamily="2" charset="-122"/>
              </a:rPr>
              <a:t>元。</a:t>
            </a:r>
            <a:endParaRPr kumimoji="0" lang="zh-CN" altLang="en-US" sz="2000" b="0" i="0" u="none" strike="noStrike" cap="none" normalizeH="0" baseline="0" dirty="0">
              <a:ln>
                <a:noFill/>
              </a:ln>
              <a:solidFill>
                <a:schemeClr val="tx1"/>
              </a:solidFill>
              <a:effectLst/>
            </a:endParaRPr>
          </a:p>
          <a:p>
            <a:pPr marL="0" marR="0" lvl="0" indent="304800" algn="l"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804160" y="796290"/>
            <a:ext cx="7171055" cy="645160"/>
          </a:xfrm>
          <a:prstGeom prst="rect">
            <a:avLst/>
          </a:prstGeom>
          <a:noFill/>
        </p:spPr>
        <p:txBody>
          <a:bodyPr wrap="square" rtlCol="0">
            <a:spAutoFit/>
          </a:bodyPr>
          <a:lstStyle/>
          <a:p>
            <a:pPr algn="ctr"/>
            <a:r>
              <a:rPr lang="en-US" altLang="zh-CN" sz="3600" b="1" dirty="0">
                <a:solidFill>
                  <a:schemeClr val="tx1">
                    <a:lumMod val="95000"/>
                    <a:lumOff val="5000"/>
                  </a:schemeClr>
                </a:solidFill>
                <a:cs typeface="+mn-ea"/>
                <a:sym typeface="+mn-lt"/>
              </a:rPr>
              <a:t>2021</a:t>
            </a:r>
            <a:r>
              <a:rPr lang="zh-CN" altLang="en-US" sz="3600" b="1" dirty="0">
                <a:solidFill>
                  <a:schemeClr val="tx1">
                    <a:lumMod val="95000"/>
                    <a:lumOff val="5000"/>
                  </a:schemeClr>
                </a:solidFill>
                <a:cs typeface="+mn-ea"/>
                <a:sym typeface="+mn-lt"/>
              </a:rPr>
              <a:t>年上半年阶段主营业务收入</a:t>
            </a:r>
            <a:endParaRPr lang="zh-CN" altLang="en-US" sz="3600" b="1" dirty="0">
              <a:solidFill>
                <a:schemeClr val="tx1">
                  <a:lumMod val="95000"/>
                  <a:lumOff val="5000"/>
                </a:schemeClr>
              </a:solidFill>
              <a:cs typeface="+mn-ea"/>
              <a:sym typeface="+mn-lt"/>
            </a:endParaRPr>
          </a:p>
        </p:txBody>
      </p:sp>
      <p:cxnSp>
        <p:nvCxnSpPr>
          <p:cNvPr id="22" name="Straight Connector 21"/>
          <p:cNvCxnSpPr/>
          <p:nvPr/>
        </p:nvCxnSpPr>
        <p:spPr>
          <a:xfrm>
            <a:off x="5805741" y="765943"/>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Rectangle 1"/>
          <p:cNvSpPr>
            <a:spLocks noChangeArrowheads="1"/>
          </p:cNvSpPr>
          <p:nvPr/>
        </p:nvSpPr>
        <p:spPr bwMode="auto">
          <a:xfrm>
            <a:off x="6126479" y="1834701"/>
            <a:ext cx="5307457" cy="361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2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项目定位于直播孵化中心，将不断设点其他高校及校外地区，每落地一个直播助农人才孵化中心，获取</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alibri" panose="020F0502020204030204" pitchFamily="34" charset="0"/>
              </a:rPr>
              <a:t>5</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万元服务费。承办一场大型外包直播活动，佣金</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alibri" panose="020F0502020204030204" pitchFamily="34" charset="0"/>
              </a:rPr>
              <a:t>20</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万元，建立</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alibri" panose="020F0502020204030204" pitchFamily="34" charset="0"/>
              </a:rPr>
              <a:t>300</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支抖音商城大学生团队，商城销售额</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alibri" panose="020F0502020204030204" pitchFamily="34" charset="0"/>
              </a:rPr>
              <a:t>100</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万元，销售收入</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alibri" panose="020F0502020204030204" pitchFamily="34" charset="0"/>
              </a:rPr>
              <a:t>10</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万元；完成</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70</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期高校直播</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alibri" panose="020F0502020204030204" pitchFamily="34" charset="0"/>
              </a:rPr>
              <a:t>+</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助农</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alibri" panose="020F0502020204030204" pitchFamily="34" charset="0"/>
              </a:rPr>
              <a:t>/</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思政教育。每期</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alibri" panose="020F0502020204030204" pitchFamily="34" charset="0"/>
              </a:rPr>
              <a:t>2000</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元收入。</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just" defTabSz="914400" rtl="0" eaLnBrk="0" fontAlgn="base" latinLnBrk="0" hangingPunct="0">
              <a:lnSpc>
                <a:spcPct val="12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孵化中心收入：</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50000*1=50000</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元</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just" defTabSz="914400" rtl="0" eaLnBrk="0" fontAlgn="base" latinLnBrk="0" hangingPunct="0">
              <a:lnSpc>
                <a:spcPct val="12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外包服务：</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200000*1=200000</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元</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just" defTabSz="914400" rtl="0" eaLnBrk="0" fontAlgn="base" latinLnBrk="0" hangingPunct="0">
              <a:lnSpc>
                <a:spcPct val="12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抖音商城销售收入：</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100000</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元</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just" defTabSz="914400" rtl="0" eaLnBrk="0" fontAlgn="base" latinLnBrk="0" hangingPunct="0">
              <a:lnSpc>
                <a:spcPct val="12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直播收入：</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2000*70=140000</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元</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just" defTabSz="914400" rtl="0" eaLnBrk="0" fontAlgn="base" latinLnBrk="0" hangingPunct="0">
              <a:lnSpc>
                <a:spcPct val="12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总收入：</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50000+200000+100000+140000=490000</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元</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just" defTabSz="914400" rtl="0" eaLnBrk="0" fontAlgn="base" latinLnBrk="0" hangingPunct="0">
              <a:lnSpc>
                <a:spcPct val="12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表格 </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1  2021</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上半年预期收入表，单位：元</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758064" y="2353453"/>
          <a:ext cx="4758481" cy="2774959"/>
        </p:xfrm>
        <a:graphic>
          <a:graphicData uri="http://schemas.openxmlformats.org/drawingml/2006/table">
            <a:tbl>
              <a:tblPr firstRow="1" firstCol="1" bandRow="1">
                <a:tableStyleId>{5C22544A-7EE6-4342-B048-85BDC9FD1C3A}</a:tableStyleId>
              </a:tblPr>
              <a:tblGrid>
                <a:gridCol w="1537294"/>
                <a:gridCol w="881591"/>
                <a:gridCol w="1150254"/>
                <a:gridCol w="1189342"/>
              </a:tblGrid>
              <a:tr h="432542">
                <a:tc>
                  <a:txBody>
                    <a:bodyPr/>
                    <a:lstStyle/>
                    <a:p>
                      <a:pPr algn="ctr">
                        <a:lnSpc>
                          <a:spcPct val="150000"/>
                        </a:lnSpc>
                      </a:pPr>
                      <a:r>
                        <a:rPr lang="zh-CN" sz="1400" kern="0">
                          <a:effectLst/>
                        </a:rPr>
                        <a:t>服务项目</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zh-CN" sz="1400" kern="0">
                          <a:effectLst/>
                        </a:rPr>
                        <a:t>单价</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zh-CN" sz="1400" kern="0">
                          <a:effectLst/>
                        </a:rPr>
                        <a:t>数量</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zh-CN" sz="1400" kern="0">
                          <a:effectLst/>
                        </a:rPr>
                        <a:t>金额</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433998">
                <a:tc>
                  <a:txBody>
                    <a:bodyPr/>
                    <a:lstStyle/>
                    <a:p>
                      <a:pPr algn="ctr">
                        <a:lnSpc>
                          <a:spcPct val="150000"/>
                        </a:lnSpc>
                      </a:pPr>
                      <a:r>
                        <a:rPr lang="zh-CN" sz="1400" kern="0">
                          <a:effectLst/>
                        </a:rPr>
                        <a:t>孵化中心</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50000</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1</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50000</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433998">
                <a:tc>
                  <a:txBody>
                    <a:bodyPr/>
                    <a:lstStyle/>
                    <a:p>
                      <a:pPr algn="ctr">
                        <a:lnSpc>
                          <a:spcPct val="150000"/>
                        </a:lnSpc>
                      </a:pPr>
                      <a:r>
                        <a:rPr lang="zh-CN" sz="1400" kern="0">
                          <a:effectLst/>
                        </a:rPr>
                        <a:t>外包服务</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200000</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1</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200000</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532330">
                <a:tc>
                  <a:txBody>
                    <a:bodyPr/>
                    <a:lstStyle/>
                    <a:p>
                      <a:pPr algn="ctr">
                        <a:lnSpc>
                          <a:spcPct val="150000"/>
                        </a:lnSpc>
                      </a:pPr>
                      <a:r>
                        <a:rPr lang="zh-CN" sz="1400" kern="0">
                          <a:effectLst/>
                        </a:rPr>
                        <a:t>抖音商城销售收入</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100000</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433998">
                <a:tc>
                  <a:txBody>
                    <a:bodyPr/>
                    <a:lstStyle/>
                    <a:p>
                      <a:pPr algn="ctr">
                        <a:lnSpc>
                          <a:spcPct val="150000"/>
                        </a:lnSpc>
                      </a:pPr>
                      <a:r>
                        <a:rPr lang="zh-CN" sz="1400" kern="0">
                          <a:effectLst/>
                        </a:rPr>
                        <a:t>直播收入</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70</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2000</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140000</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433998">
                <a:tc>
                  <a:txBody>
                    <a:bodyPr/>
                    <a:lstStyle/>
                    <a:p>
                      <a:pPr algn="ctr">
                        <a:lnSpc>
                          <a:spcPct val="150000"/>
                        </a:lnSpc>
                      </a:pPr>
                      <a:r>
                        <a:rPr lang="zh-CN" sz="1400" kern="0">
                          <a:effectLst/>
                        </a:rPr>
                        <a:t>合计</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a:effectLst/>
                        </a:rPr>
                        <a:t>-</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400" kern="0" dirty="0">
                          <a:effectLst/>
                        </a:rPr>
                        <a:t>490000</a:t>
                      </a:r>
                      <a:endParaRPr lang="zh-CN" sz="11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490401" y="703896"/>
            <a:ext cx="5211201" cy="646331"/>
          </a:xfrm>
          <a:prstGeom prst="rect">
            <a:avLst/>
          </a:prstGeom>
          <a:noFill/>
        </p:spPr>
        <p:txBody>
          <a:bodyPr wrap="square" rtlCol="0">
            <a:spAutoFit/>
          </a:bodyPr>
          <a:lstStyle/>
          <a:p>
            <a:pPr algn="ctr"/>
            <a:r>
              <a:rPr lang="zh-CN" altLang="en-US" sz="3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未来三年财务分析</a:t>
            </a:r>
            <a:endParaRPr lang="zh-CN" altLang="en-US" sz="3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cxnSp>
        <p:nvCxnSpPr>
          <p:cNvPr id="22" name="Straight Connector 21"/>
          <p:cNvCxnSpPr/>
          <p:nvPr/>
        </p:nvCxnSpPr>
        <p:spPr>
          <a:xfrm>
            <a:off x="5805741" y="765943"/>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6378758" y="4702277"/>
          <a:ext cx="5310505" cy="492634"/>
        </p:xfrm>
        <a:graphic>
          <a:graphicData uri="http://schemas.openxmlformats.org/drawingml/2006/table">
            <a:tbl>
              <a:tblPr firstRow="1" firstCol="1" bandRow="1">
                <a:tableStyleId>{3B4B98B0-60AC-42C2-AFA5-B58CD77FA1E5}</a:tableStyleId>
              </a:tblPr>
              <a:tblGrid>
                <a:gridCol w="1327150"/>
                <a:gridCol w="1327150"/>
                <a:gridCol w="1327785"/>
                <a:gridCol w="1328420"/>
              </a:tblGrid>
              <a:tr h="0">
                <a:tc>
                  <a:txBody>
                    <a:bodyPr/>
                    <a:lstStyle/>
                    <a:p>
                      <a:pPr indent="279400" algn="just">
                        <a:lnSpc>
                          <a:spcPct val="150000"/>
                        </a:lnSpc>
                      </a:pPr>
                      <a:r>
                        <a:rPr lang="en-US" sz="1200" b="1" kern="0">
                          <a:solidFill>
                            <a:srgbClr val="FFFFFF"/>
                          </a:solidFill>
                          <a:effectLst/>
                        </a:rPr>
                        <a:t>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280670" algn="just">
                        <a:lnSpc>
                          <a:spcPct val="150000"/>
                        </a:lnSpc>
                      </a:pPr>
                      <a:r>
                        <a:rPr lang="zh-CN" sz="1200" b="1" kern="0">
                          <a:solidFill>
                            <a:srgbClr val="FFFFFF"/>
                          </a:solidFill>
                          <a:effectLst/>
                        </a:rPr>
                        <a:t>第一年</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280670" algn="just">
                        <a:lnSpc>
                          <a:spcPct val="150000"/>
                        </a:lnSpc>
                      </a:pPr>
                      <a:r>
                        <a:rPr lang="zh-CN" sz="1200" b="1" kern="0" dirty="0">
                          <a:solidFill>
                            <a:srgbClr val="FFFFFF"/>
                          </a:solidFill>
                          <a:effectLst/>
                        </a:rPr>
                        <a:t>第二年</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280670" algn="just">
                        <a:lnSpc>
                          <a:spcPct val="150000"/>
                        </a:lnSpc>
                      </a:pPr>
                      <a:r>
                        <a:rPr lang="zh-CN" sz="1200" b="1" kern="0" dirty="0">
                          <a:solidFill>
                            <a:srgbClr val="FFFFFF"/>
                          </a:solidFill>
                          <a:effectLst/>
                        </a:rPr>
                        <a:t>第三年</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r>
              <a:tr h="0">
                <a:tc>
                  <a:txBody>
                    <a:bodyPr/>
                    <a:lstStyle/>
                    <a:p>
                      <a:pPr algn="ctr">
                        <a:lnSpc>
                          <a:spcPct val="150000"/>
                        </a:lnSpc>
                      </a:pPr>
                      <a:r>
                        <a:rPr lang="zh-CN" sz="1200" b="1" kern="0">
                          <a:solidFill>
                            <a:srgbClr val="000000"/>
                          </a:solidFill>
                          <a:effectLst/>
                        </a:rPr>
                        <a:t>收入</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840000</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just">
                        <a:lnSpc>
                          <a:spcPct val="150000"/>
                        </a:lnSpc>
                      </a:pPr>
                      <a:r>
                        <a:rPr lang="en-US" sz="1200" kern="0" dirty="0">
                          <a:solidFill>
                            <a:srgbClr val="000000"/>
                          </a:solidFill>
                          <a:effectLst/>
                        </a:rPr>
                        <a:t>2550000</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just">
                        <a:lnSpc>
                          <a:spcPct val="150000"/>
                        </a:lnSpc>
                      </a:pPr>
                      <a:r>
                        <a:rPr lang="en-US" sz="1200" kern="0" dirty="0">
                          <a:solidFill>
                            <a:srgbClr val="000000"/>
                          </a:solidFill>
                          <a:effectLst/>
                        </a:rPr>
                        <a:t>3100000</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r>
            </a:tbl>
          </a:graphicData>
        </a:graphic>
      </p:graphicFrame>
      <p:graphicFrame>
        <p:nvGraphicFramePr>
          <p:cNvPr id="5" name="表格 4"/>
          <p:cNvGraphicFramePr>
            <a:graphicFrameLocks noGrp="1"/>
          </p:cNvGraphicFramePr>
          <p:nvPr>
            <p:custDataLst>
              <p:tags r:id="rId1"/>
            </p:custDataLst>
          </p:nvPr>
        </p:nvGraphicFramePr>
        <p:xfrm>
          <a:off x="454660" y="1350010"/>
          <a:ext cx="5267960" cy="4983480"/>
        </p:xfrm>
        <a:graphic>
          <a:graphicData uri="http://schemas.openxmlformats.org/drawingml/2006/table">
            <a:tbl>
              <a:tblPr firstRow="1" firstCol="1" bandRow="1">
                <a:tableStyleId>{3B4B98B0-60AC-42C2-AFA5-B58CD77FA1E5}</a:tableStyleId>
              </a:tblPr>
              <a:tblGrid>
                <a:gridCol w="1527175"/>
                <a:gridCol w="1168400"/>
                <a:gridCol w="1310640"/>
                <a:gridCol w="1261745"/>
              </a:tblGrid>
              <a:tr h="288290">
                <a:tc>
                  <a:txBody>
                    <a:bodyPr/>
                    <a:lstStyle/>
                    <a:p>
                      <a:pPr algn="ctr">
                        <a:lnSpc>
                          <a:spcPct val="150000"/>
                        </a:lnSpc>
                      </a:pPr>
                      <a:r>
                        <a:rPr lang="zh-CN" sz="1200" b="1" kern="0">
                          <a:solidFill>
                            <a:srgbClr val="FFFFFF"/>
                          </a:solidFill>
                          <a:effectLst/>
                        </a:rPr>
                        <a:t>项目</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266700" algn="just">
                        <a:lnSpc>
                          <a:spcPct val="150000"/>
                        </a:lnSpc>
                      </a:pPr>
                      <a:r>
                        <a:rPr lang="zh-CN" sz="1200" b="1" kern="0" dirty="0">
                          <a:solidFill>
                            <a:srgbClr val="FFFFFF"/>
                          </a:solidFill>
                          <a:effectLst/>
                        </a:rPr>
                        <a:t>第一年</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280670" algn="just">
                        <a:lnSpc>
                          <a:spcPct val="150000"/>
                        </a:lnSpc>
                      </a:pPr>
                      <a:r>
                        <a:rPr lang="zh-CN" sz="1200" b="1" kern="0">
                          <a:solidFill>
                            <a:srgbClr val="FFFFFF"/>
                          </a:solidFill>
                          <a:effectLst/>
                        </a:rPr>
                        <a:t>第二年</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280670" algn="just">
                        <a:lnSpc>
                          <a:spcPct val="150000"/>
                        </a:lnSpc>
                      </a:pPr>
                      <a:r>
                        <a:rPr lang="zh-CN" sz="1200" b="1" kern="0" dirty="0">
                          <a:solidFill>
                            <a:srgbClr val="FFFFFF"/>
                          </a:solidFill>
                          <a:effectLst/>
                        </a:rPr>
                        <a:t>第三年</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r>
              <a:tr h="274320">
                <a:tc>
                  <a:txBody>
                    <a:bodyPr/>
                    <a:lstStyle/>
                    <a:p>
                      <a:pPr algn="ctr">
                        <a:lnSpc>
                          <a:spcPct val="150000"/>
                        </a:lnSpc>
                      </a:pPr>
                      <a:r>
                        <a:rPr lang="zh-CN" sz="1200" b="1" kern="0">
                          <a:solidFill>
                            <a:srgbClr val="000000"/>
                          </a:solidFill>
                          <a:effectLst/>
                        </a:rPr>
                        <a:t>初期现金余额</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59,112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451,124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548640">
                <a:tc>
                  <a:txBody>
                    <a:bodyPr/>
                    <a:lstStyle/>
                    <a:p>
                      <a:pPr algn="ctr">
                        <a:lnSpc>
                          <a:spcPct val="150000"/>
                        </a:lnSpc>
                      </a:pPr>
                      <a:r>
                        <a:rPr lang="zh-CN" sz="1200" b="1" kern="0">
                          <a:effectLst/>
                        </a:rPr>
                        <a:t>加：现金收入</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840,000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2,550,000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3，100，000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74320">
                <a:tc>
                  <a:txBody>
                    <a:bodyPr/>
                    <a:lstStyle/>
                    <a:p>
                      <a:pPr algn="ctr">
                        <a:lnSpc>
                          <a:spcPct val="150000"/>
                        </a:lnSpc>
                      </a:pPr>
                      <a:r>
                        <a:rPr lang="zh-CN" sz="1200" b="1" kern="0">
                          <a:solidFill>
                            <a:srgbClr val="000000"/>
                          </a:solidFill>
                          <a:effectLst/>
                        </a:rPr>
                        <a:t>资金投入</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548640">
                <a:tc>
                  <a:txBody>
                    <a:bodyPr/>
                    <a:lstStyle/>
                    <a:p>
                      <a:pPr algn="ctr">
                        <a:lnSpc>
                          <a:spcPct val="150000"/>
                        </a:lnSpc>
                      </a:pPr>
                      <a:r>
                        <a:rPr lang="zh-CN" sz="1200" b="1" kern="0">
                          <a:effectLst/>
                        </a:rPr>
                        <a:t>可供使用的现金</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840,000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2,609,112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3,551,124</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74320">
                <a:tc>
                  <a:txBody>
                    <a:bodyPr/>
                    <a:lstStyle/>
                    <a:p>
                      <a:pPr algn="ctr">
                        <a:lnSpc>
                          <a:spcPct val="150000"/>
                        </a:lnSpc>
                      </a:pPr>
                      <a:r>
                        <a:rPr lang="zh-CN" sz="1200" b="1" kern="0">
                          <a:solidFill>
                            <a:srgbClr val="000000"/>
                          </a:solidFill>
                          <a:effectLst/>
                        </a:rPr>
                        <a:t>减：经营现金支出</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548640">
                <a:tc>
                  <a:txBody>
                    <a:bodyPr/>
                    <a:lstStyle/>
                    <a:p>
                      <a:pPr algn="ctr">
                        <a:lnSpc>
                          <a:spcPct val="150000"/>
                        </a:lnSpc>
                      </a:pPr>
                      <a:r>
                        <a:rPr lang="zh-CN" sz="1200" b="1" kern="0">
                          <a:effectLst/>
                        </a:rPr>
                        <a:t>营业成本</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400,000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955,000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1，250,000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74320">
                <a:tc>
                  <a:txBody>
                    <a:bodyPr/>
                    <a:lstStyle/>
                    <a:p>
                      <a:pPr algn="ctr">
                        <a:lnSpc>
                          <a:spcPct val="150000"/>
                        </a:lnSpc>
                      </a:pPr>
                      <a:r>
                        <a:rPr lang="zh-CN" sz="1200" b="1" kern="0">
                          <a:solidFill>
                            <a:srgbClr val="000000"/>
                          </a:solidFill>
                          <a:effectLst/>
                        </a:rPr>
                        <a:t>增值税、附加税</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7,888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7,988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8,707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306070">
                <a:tc>
                  <a:txBody>
                    <a:bodyPr/>
                    <a:lstStyle/>
                    <a:p>
                      <a:pPr algn="ctr">
                        <a:lnSpc>
                          <a:spcPct val="150000"/>
                        </a:lnSpc>
                      </a:pPr>
                      <a:r>
                        <a:rPr lang="zh-CN" sz="1200" b="1" kern="0">
                          <a:effectLst/>
                        </a:rPr>
                        <a:t>销售费用</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5,000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6,000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effectLst/>
                        </a:rPr>
                        <a:t>8,000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74320">
                <a:tc>
                  <a:txBody>
                    <a:bodyPr/>
                    <a:lstStyle/>
                    <a:p>
                      <a:pPr algn="ctr">
                        <a:lnSpc>
                          <a:spcPct val="150000"/>
                        </a:lnSpc>
                      </a:pPr>
                      <a:r>
                        <a:rPr lang="zh-CN" sz="1200" b="1" kern="0">
                          <a:solidFill>
                            <a:srgbClr val="000000"/>
                          </a:solidFill>
                          <a:effectLst/>
                        </a:rPr>
                        <a:t>管理费用</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2,000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4,000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6,000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74320">
                <a:tc>
                  <a:txBody>
                    <a:bodyPr/>
                    <a:lstStyle/>
                    <a:p>
                      <a:pPr algn="ctr">
                        <a:lnSpc>
                          <a:spcPct val="150000"/>
                        </a:lnSpc>
                      </a:pPr>
                      <a:r>
                        <a:rPr lang="zh-CN" sz="1200" b="1" kern="0">
                          <a:solidFill>
                            <a:srgbClr val="000000"/>
                          </a:solidFill>
                          <a:effectLst/>
                        </a:rPr>
                        <a:t>职工薪酬</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350,000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850,000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950,000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74320">
                <a:tc>
                  <a:txBody>
                    <a:bodyPr/>
                    <a:lstStyle/>
                    <a:p>
                      <a:pPr algn="ctr">
                        <a:lnSpc>
                          <a:spcPct val="150000"/>
                        </a:lnSpc>
                      </a:pPr>
                      <a:r>
                        <a:rPr lang="zh-CN" sz="1200" b="1" kern="0">
                          <a:solidFill>
                            <a:srgbClr val="000000"/>
                          </a:solidFill>
                          <a:effectLst/>
                        </a:rPr>
                        <a:t>所得税费用</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74320">
                <a:tc>
                  <a:txBody>
                    <a:bodyPr/>
                    <a:lstStyle/>
                    <a:p>
                      <a:pPr algn="ctr">
                        <a:lnSpc>
                          <a:spcPct val="150000"/>
                        </a:lnSpc>
                      </a:pPr>
                      <a:r>
                        <a:rPr lang="zh-CN" sz="1200" b="1" kern="0">
                          <a:effectLst/>
                        </a:rPr>
                        <a:t>减：资本现金支出</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74320">
                <a:tc>
                  <a:txBody>
                    <a:bodyPr/>
                    <a:lstStyle/>
                    <a:p>
                      <a:pPr algn="ctr">
                        <a:lnSpc>
                          <a:spcPct val="150000"/>
                        </a:lnSpc>
                      </a:pPr>
                      <a:r>
                        <a:rPr lang="zh-CN" sz="1200" b="1" kern="0">
                          <a:solidFill>
                            <a:srgbClr val="000000"/>
                          </a:solidFill>
                          <a:effectLst/>
                        </a:rPr>
                        <a:t>购置固定资产</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56,000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50,000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120,000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274320">
                <a:tc>
                  <a:txBody>
                    <a:bodyPr/>
                    <a:lstStyle/>
                    <a:p>
                      <a:pPr algn="ctr">
                        <a:lnSpc>
                          <a:spcPct val="150000"/>
                        </a:lnSpc>
                      </a:pPr>
                      <a:r>
                        <a:rPr lang="zh-CN" sz="1200" b="1" kern="0">
                          <a:effectLst/>
                        </a:rPr>
                        <a:t>期末余额</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69，512</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ctr">
                        <a:lnSpc>
                          <a:spcPct val="150000"/>
                        </a:lnSpc>
                      </a:pPr>
                      <a:r>
                        <a:rPr lang="en-US" sz="1200" kern="0">
                          <a:solidFill>
                            <a:srgbClr val="000000"/>
                          </a:solidFill>
                          <a:effectLst/>
                        </a:rPr>
                        <a:t>736,124 </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algn="ctr">
                        <a:lnSpc>
                          <a:spcPct val="150000"/>
                        </a:lnSpc>
                      </a:pPr>
                      <a:r>
                        <a:rPr lang="en-US" sz="1200" kern="0" dirty="0">
                          <a:solidFill>
                            <a:srgbClr val="000000"/>
                          </a:solidFill>
                          <a:effectLst/>
                        </a:rPr>
                        <a:t>1,208,417 </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bl>
          </a:graphicData>
        </a:graphic>
      </p:graphicFrame>
      <p:graphicFrame>
        <p:nvGraphicFramePr>
          <p:cNvPr id="6" name="表格 5"/>
          <p:cNvGraphicFramePr>
            <a:graphicFrameLocks noGrp="1"/>
          </p:cNvGraphicFramePr>
          <p:nvPr>
            <p:custDataLst>
              <p:tags r:id="rId2"/>
            </p:custDataLst>
          </p:nvPr>
        </p:nvGraphicFramePr>
        <p:xfrm>
          <a:off x="6397720" y="1709757"/>
          <a:ext cx="5325745" cy="2421387"/>
        </p:xfrm>
        <a:graphic>
          <a:graphicData uri="http://schemas.openxmlformats.org/drawingml/2006/table">
            <a:tbl>
              <a:tblPr firstRow="1" firstCol="1" bandRow="1">
                <a:tableStyleId>{3B4B98B0-60AC-42C2-AFA5-B58CD77FA1E5}</a:tableStyleId>
              </a:tblPr>
              <a:tblGrid>
                <a:gridCol w="1396365"/>
                <a:gridCol w="1308100"/>
                <a:gridCol w="1310640"/>
                <a:gridCol w="1310640"/>
              </a:tblGrid>
              <a:tr h="0">
                <a:tc>
                  <a:txBody>
                    <a:bodyPr/>
                    <a:lstStyle/>
                    <a:p>
                      <a:pPr algn="ctr">
                        <a:lnSpc>
                          <a:spcPct val="150000"/>
                        </a:lnSpc>
                      </a:pPr>
                      <a:r>
                        <a:rPr lang="zh-CN" sz="1000" b="1" kern="0">
                          <a:solidFill>
                            <a:srgbClr val="FFFFFF"/>
                          </a:solidFill>
                          <a:effectLst/>
                        </a:rPr>
                        <a:t>项目</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267970" algn="just">
                        <a:lnSpc>
                          <a:spcPct val="150000"/>
                        </a:lnSpc>
                      </a:pPr>
                      <a:r>
                        <a:rPr lang="zh-CN" sz="1000" b="1" kern="0">
                          <a:solidFill>
                            <a:srgbClr val="FFFFFF"/>
                          </a:solidFill>
                          <a:effectLst/>
                        </a:rPr>
                        <a:t>第一年</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267970" algn="just">
                        <a:lnSpc>
                          <a:spcPct val="150000"/>
                        </a:lnSpc>
                      </a:pPr>
                      <a:r>
                        <a:rPr lang="zh-CN" sz="1000" b="1" kern="0">
                          <a:solidFill>
                            <a:srgbClr val="FFFFFF"/>
                          </a:solidFill>
                          <a:effectLst/>
                        </a:rPr>
                        <a:t>第二年</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267970" algn="just">
                        <a:lnSpc>
                          <a:spcPct val="150000"/>
                        </a:lnSpc>
                      </a:pPr>
                      <a:r>
                        <a:rPr lang="zh-CN" sz="1000" b="1" kern="0">
                          <a:solidFill>
                            <a:srgbClr val="FFFFFF"/>
                          </a:solidFill>
                          <a:effectLst/>
                        </a:rPr>
                        <a:t>第三年</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r>
              <a:tr h="0">
                <a:tc>
                  <a:txBody>
                    <a:bodyPr/>
                    <a:lstStyle/>
                    <a:p>
                      <a:pPr algn="ctr">
                        <a:lnSpc>
                          <a:spcPct val="150000"/>
                        </a:lnSpc>
                      </a:pPr>
                      <a:r>
                        <a:rPr lang="zh-CN" sz="1000" b="1" kern="0">
                          <a:solidFill>
                            <a:srgbClr val="000000"/>
                          </a:solidFill>
                          <a:effectLst/>
                        </a:rPr>
                        <a:t>营业收入</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840,000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2,550,000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3，100，000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0">
                <a:tc>
                  <a:txBody>
                    <a:bodyPr/>
                    <a:lstStyle/>
                    <a:p>
                      <a:pPr algn="ctr">
                        <a:lnSpc>
                          <a:spcPct val="150000"/>
                        </a:lnSpc>
                      </a:pPr>
                      <a:r>
                        <a:rPr lang="zh-CN" sz="1000" b="1" kern="0">
                          <a:effectLst/>
                        </a:rPr>
                        <a:t>减：营业成本</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400,000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955,000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1，250,000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0">
                <a:tc>
                  <a:txBody>
                    <a:bodyPr/>
                    <a:lstStyle/>
                    <a:p>
                      <a:pPr algn="ctr">
                        <a:lnSpc>
                          <a:spcPct val="150000"/>
                        </a:lnSpc>
                      </a:pPr>
                      <a:r>
                        <a:rPr lang="zh-CN" sz="1000" b="1" kern="0">
                          <a:solidFill>
                            <a:srgbClr val="000000"/>
                          </a:solidFill>
                          <a:effectLst/>
                        </a:rPr>
                        <a:t>营业税金及附加</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7,888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7,988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8,707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0">
                <a:tc>
                  <a:txBody>
                    <a:bodyPr/>
                    <a:lstStyle/>
                    <a:p>
                      <a:pPr algn="ctr">
                        <a:lnSpc>
                          <a:spcPct val="150000"/>
                        </a:lnSpc>
                      </a:pPr>
                      <a:r>
                        <a:rPr lang="zh-CN" sz="1000" b="1" kern="0">
                          <a:effectLst/>
                        </a:rPr>
                        <a:t>减：销售费用</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5,000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6,000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8,000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0">
                <a:tc>
                  <a:txBody>
                    <a:bodyPr/>
                    <a:lstStyle/>
                    <a:p>
                      <a:pPr algn="ctr">
                        <a:lnSpc>
                          <a:spcPct val="150000"/>
                        </a:lnSpc>
                      </a:pPr>
                      <a:r>
                        <a:rPr lang="zh-CN" sz="1000" b="1" kern="0">
                          <a:solidFill>
                            <a:srgbClr val="000000"/>
                          </a:solidFill>
                          <a:effectLst/>
                        </a:rPr>
                        <a:t>管理费用</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2,000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4,000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6,000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0">
                <a:tc>
                  <a:txBody>
                    <a:bodyPr/>
                    <a:lstStyle/>
                    <a:p>
                      <a:pPr algn="ctr">
                        <a:lnSpc>
                          <a:spcPct val="150000"/>
                        </a:lnSpc>
                      </a:pPr>
                      <a:r>
                        <a:rPr lang="zh-CN" sz="1000" b="1" kern="0">
                          <a:effectLst/>
                        </a:rPr>
                        <a:t>职工薪酬</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350,000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850,000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950,000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0">
                <a:tc>
                  <a:txBody>
                    <a:bodyPr/>
                    <a:lstStyle/>
                    <a:p>
                      <a:pPr algn="ctr">
                        <a:lnSpc>
                          <a:spcPct val="150000"/>
                        </a:lnSpc>
                      </a:pPr>
                      <a:r>
                        <a:rPr lang="zh-CN" sz="1000" b="1" kern="0">
                          <a:solidFill>
                            <a:srgbClr val="000000"/>
                          </a:solidFill>
                          <a:effectLst/>
                        </a:rPr>
                        <a:t>利润总额</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dirty="0">
                          <a:solidFill>
                            <a:srgbClr val="000000"/>
                          </a:solidFill>
                          <a:effectLst/>
                        </a:rPr>
                        <a:t>75，112 </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727,012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877,293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0">
                <a:tc>
                  <a:txBody>
                    <a:bodyPr/>
                    <a:lstStyle/>
                    <a:p>
                      <a:pPr algn="ctr">
                        <a:lnSpc>
                          <a:spcPct val="150000"/>
                        </a:lnSpc>
                      </a:pPr>
                      <a:r>
                        <a:rPr lang="zh-CN" sz="1000" b="1" kern="0">
                          <a:effectLst/>
                        </a:rPr>
                        <a:t>减：所得税费用</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0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0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effectLst/>
                        </a:rPr>
                        <a:t>0 </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r h="0">
                <a:tc>
                  <a:txBody>
                    <a:bodyPr/>
                    <a:lstStyle/>
                    <a:p>
                      <a:pPr algn="ctr">
                        <a:lnSpc>
                          <a:spcPct val="150000"/>
                        </a:lnSpc>
                      </a:pPr>
                      <a:r>
                        <a:rPr lang="zh-CN" sz="1000" b="1" kern="0">
                          <a:solidFill>
                            <a:srgbClr val="000000"/>
                          </a:solidFill>
                          <a:effectLst/>
                        </a:rPr>
                        <a:t>净利润</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75，112</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a:solidFill>
                            <a:srgbClr val="000000"/>
                          </a:solidFill>
                          <a:effectLst/>
                        </a:rPr>
                        <a:t>727,012</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c>
                  <a:txBody>
                    <a:bodyPr/>
                    <a:lstStyle/>
                    <a:p>
                      <a:pPr indent="304800" algn="just">
                        <a:lnSpc>
                          <a:spcPct val="150000"/>
                        </a:lnSpc>
                      </a:pPr>
                      <a:r>
                        <a:rPr lang="en-US" sz="1200" kern="0" dirty="0">
                          <a:solidFill>
                            <a:srgbClr val="000000"/>
                          </a:solidFill>
                          <a:effectLst/>
                        </a:rPr>
                        <a:t>877,293 </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nchor="ctr"/>
                </a:tc>
              </a:tr>
            </a:tbl>
          </a:graphicData>
        </a:graphic>
      </p:graphicFrame>
      <p:sp>
        <p:nvSpPr>
          <p:cNvPr id="16" name="文本框 15"/>
          <p:cNvSpPr txBox="1"/>
          <p:nvPr/>
        </p:nvSpPr>
        <p:spPr>
          <a:xfrm>
            <a:off x="7516813" y="5212650"/>
            <a:ext cx="3034393" cy="460960"/>
          </a:xfrm>
          <a:prstGeom prst="rect">
            <a:avLst/>
          </a:prstGeom>
          <a:noFill/>
        </p:spPr>
        <p:txBody>
          <a:bodyPr wrap="square">
            <a:spAutoFit/>
          </a:bodyPr>
          <a:lstStyle/>
          <a:p>
            <a:pPr indent="304800" algn="ctr">
              <a:lnSpc>
                <a:spcPct val="150000"/>
              </a:lnSpc>
            </a:pP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预期收益表，单位：元</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921125" y="3429000"/>
            <a:ext cx="3891535" cy="646331"/>
          </a:xfrm>
          <a:prstGeom prst="rect">
            <a:avLst/>
          </a:prstGeom>
          <a:noFill/>
        </p:spPr>
        <p:txBody>
          <a:bodyPr wrap="square" rtlCol="0">
            <a:spAutoFit/>
          </a:bodyPr>
          <a:lstStyle/>
          <a:p>
            <a:pPr algn="ctr"/>
            <a:r>
              <a:rPr lang="zh-CN" altLang="en-US" sz="3600" b="1" dirty="0">
                <a:solidFill>
                  <a:schemeClr val="tx1">
                    <a:lumMod val="95000"/>
                    <a:lumOff val="5000"/>
                  </a:schemeClr>
                </a:solidFill>
                <a:cs typeface="+mn-ea"/>
                <a:sym typeface="+mn-lt"/>
              </a:rPr>
              <a:t>目录</a:t>
            </a:r>
            <a:r>
              <a:rPr lang="en-US" altLang="zh-CN" sz="3600" b="1" dirty="0">
                <a:solidFill>
                  <a:schemeClr val="tx1">
                    <a:lumMod val="95000"/>
                    <a:lumOff val="5000"/>
                  </a:schemeClr>
                </a:solidFill>
                <a:cs typeface="+mn-ea"/>
                <a:sym typeface="+mn-lt"/>
              </a:rPr>
              <a:t>/CONTENTS</a:t>
            </a:r>
            <a:endParaRPr lang="id-ID" sz="3600" b="1" dirty="0">
              <a:solidFill>
                <a:schemeClr val="tx1">
                  <a:lumMod val="95000"/>
                  <a:lumOff val="5000"/>
                </a:schemeClr>
              </a:solidFill>
              <a:cs typeface="+mn-ea"/>
              <a:sym typeface="+mn-lt"/>
            </a:endParaRPr>
          </a:p>
        </p:txBody>
      </p:sp>
      <p:cxnSp>
        <p:nvCxnSpPr>
          <p:cNvPr id="22" name="Straight Connector 21"/>
          <p:cNvCxnSpPr/>
          <p:nvPr/>
        </p:nvCxnSpPr>
        <p:spPr>
          <a:xfrm>
            <a:off x="2576633" y="2909795"/>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图片占位符 6" descr="图片包含 草, 户外, 天空, 田野&#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20563" r="20563"/>
          <a:stretch>
            <a:fillRect/>
          </a:stretch>
        </p:blipFill>
        <p:spPr/>
      </p:pic>
      <p:sp>
        <p:nvSpPr>
          <p:cNvPr id="15" name="Rectangle 14"/>
          <p:cNvSpPr/>
          <p:nvPr/>
        </p:nvSpPr>
        <p:spPr>
          <a:xfrm>
            <a:off x="6096000" y="-14067"/>
            <a:ext cx="6096000" cy="687206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sp>
        <p:nvSpPr>
          <p:cNvPr id="23" name="Rectangle 3"/>
          <p:cNvSpPr txBox="1">
            <a:spLocks noChangeArrowheads="1"/>
          </p:cNvSpPr>
          <p:nvPr/>
        </p:nvSpPr>
        <p:spPr bwMode="auto">
          <a:xfrm>
            <a:off x="7192836" y="1081532"/>
            <a:ext cx="3584315"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zh-CN" sz="3200" b="1" dirty="0">
                <a:solidFill>
                  <a:schemeClr val="bg1"/>
                </a:solidFill>
                <a:latin typeface="+mn-lt"/>
                <a:ea typeface="+mn-ea"/>
                <a:cs typeface="+mn-ea"/>
                <a:sym typeface="+mn-lt"/>
              </a:rPr>
              <a:t>01.  </a:t>
            </a:r>
            <a:r>
              <a:rPr lang="zh-CN" altLang="en-US" sz="3200" b="1" dirty="0">
                <a:solidFill>
                  <a:schemeClr val="bg1"/>
                </a:solidFill>
                <a:latin typeface="+mn-lt"/>
                <a:ea typeface="+mn-ea"/>
                <a:cs typeface="+mn-ea"/>
                <a:sym typeface="+mn-lt"/>
              </a:rPr>
              <a:t>项目简介及背景</a:t>
            </a:r>
            <a:endParaRPr lang="en-US" altLang="ko-KR" sz="2400" b="1" dirty="0">
              <a:solidFill>
                <a:schemeClr val="bg1"/>
              </a:solidFill>
              <a:latin typeface="+mn-lt"/>
              <a:ea typeface="+mn-ea"/>
              <a:cs typeface="+mn-ea"/>
              <a:sym typeface="+mn-lt"/>
            </a:endParaRPr>
          </a:p>
        </p:txBody>
      </p:sp>
      <p:sp>
        <p:nvSpPr>
          <p:cNvPr id="28" name="Rectangle 3"/>
          <p:cNvSpPr txBox="1">
            <a:spLocks noChangeArrowheads="1"/>
          </p:cNvSpPr>
          <p:nvPr/>
        </p:nvSpPr>
        <p:spPr bwMode="auto">
          <a:xfrm>
            <a:off x="7192836" y="2433524"/>
            <a:ext cx="2353208"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03.  </a:t>
            </a:r>
            <a:r>
              <a:rPr lang="zh-CN" altLang="en-US" sz="3200" b="1" dirty="0">
                <a:solidFill>
                  <a:schemeClr val="bg1"/>
                </a:solidFill>
                <a:latin typeface="+mn-lt"/>
                <a:ea typeface="+mn-ea"/>
                <a:cs typeface="+mn-ea"/>
                <a:sym typeface="+mn-lt"/>
              </a:rPr>
              <a:t>市场营销</a:t>
            </a:r>
            <a:endParaRPr lang="en-US" altLang="ko-KR" sz="2400" b="1" dirty="0">
              <a:solidFill>
                <a:schemeClr val="bg1"/>
              </a:solidFill>
              <a:latin typeface="+mn-lt"/>
              <a:ea typeface="+mn-ea"/>
              <a:cs typeface="+mn-ea"/>
              <a:sym typeface="+mn-lt"/>
            </a:endParaRPr>
          </a:p>
        </p:txBody>
      </p:sp>
      <p:sp>
        <p:nvSpPr>
          <p:cNvPr id="29" name="Rectangle 3"/>
          <p:cNvSpPr txBox="1">
            <a:spLocks noChangeArrowheads="1"/>
          </p:cNvSpPr>
          <p:nvPr/>
        </p:nvSpPr>
        <p:spPr bwMode="auto">
          <a:xfrm>
            <a:off x="7192836" y="3109520"/>
            <a:ext cx="2353208"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04.  </a:t>
            </a:r>
            <a:r>
              <a:rPr lang="zh-CN" altLang="en-US" sz="3200" b="1" dirty="0">
                <a:solidFill>
                  <a:schemeClr val="bg1"/>
                </a:solidFill>
                <a:latin typeface="+mn-lt"/>
                <a:ea typeface="+mn-ea"/>
                <a:cs typeface="+mn-ea"/>
                <a:sym typeface="+mn-lt"/>
              </a:rPr>
              <a:t>平台架构</a:t>
            </a:r>
            <a:endParaRPr lang="en-US" altLang="ko-KR" sz="2400" b="1" dirty="0">
              <a:solidFill>
                <a:schemeClr val="bg1"/>
              </a:solidFill>
              <a:latin typeface="+mn-lt"/>
              <a:ea typeface="+mn-ea"/>
              <a:cs typeface="+mn-ea"/>
              <a:sym typeface="+mn-lt"/>
            </a:endParaRPr>
          </a:p>
        </p:txBody>
      </p:sp>
      <p:sp>
        <p:nvSpPr>
          <p:cNvPr id="2" name="矩形 1"/>
          <p:cNvSpPr/>
          <p:nvPr/>
        </p:nvSpPr>
        <p:spPr>
          <a:xfrm>
            <a:off x="921125" y="1137425"/>
            <a:ext cx="3980830" cy="458315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3"/>
          <p:cNvSpPr txBox="1">
            <a:spLocks noChangeArrowheads="1"/>
          </p:cNvSpPr>
          <p:nvPr/>
        </p:nvSpPr>
        <p:spPr bwMode="auto">
          <a:xfrm>
            <a:off x="7192836" y="1757528"/>
            <a:ext cx="2446182"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02.  </a:t>
            </a:r>
            <a:r>
              <a:rPr lang="zh-CN" altLang="en-US" sz="3200" b="1" dirty="0">
                <a:solidFill>
                  <a:schemeClr val="bg1"/>
                </a:solidFill>
                <a:latin typeface="+mn-lt"/>
                <a:ea typeface="+mn-ea"/>
                <a:cs typeface="+mn-ea"/>
                <a:sym typeface="+mn-lt"/>
              </a:rPr>
              <a:t>环境分析</a:t>
            </a:r>
            <a:r>
              <a:rPr lang="en-US" altLang="ko-KR" sz="3200" b="1" dirty="0">
                <a:solidFill>
                  <a:schemeClr val="bg1"/>
                </a:solidFill>
                <a:latin typeface="+mn-lt"/>
                <a:ea typeface="+mn-ea"/>
                <a:cs typeface="+mn-ea"/>
                <a:sym typeface="+mn-lt"/>
              </a:rPr>
              <a:t> </a:t>
            </a:r>
            <a:endParaRPr lang="en-US" altLang="ko-KR" sz="2400" b="1" dirty="0">
              <a:solidFill>
                <a:schemeClr val="bg1"/>
              </a:solidFill>
              <a:latin typeface="+mn-lt"/>
              <a:ea typeface="+mn-ea"/>
              <a:cs typeface="+mn-ea"/>
              <a:sym typeface="+mn-lt"/>
            </a:endParaRPr>
          </a:p>
        </p:txBody>
      </p:sp>
      <p:sp>
        <p:nvSpPr>
          <p:cNvPr id="17" name="Rectangle 3"/>
          <p:cNvSpPr txBox="1">
            <a:spLocks noChangeArrowheads="1"/>
          </p:cNvSpPr>
          <p:nvPr/>
        </p:nvSpPr>
        <p:spPr bwMode="auto">
          <a:xfrm>
            <a:off x="7218871" y="4532020"/>
            <a:ext cx="2651125" cy="4425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06.  </a:t>
            </a:r>
            <a:r>
              <a:rPr lang="zh-CN" altLang="en-US" sz="3200" b="1" dirty="0">
                <a:solidFill>
                  <a:schemeClr val="bg1"/>
                </a:solidFill>
                <a:latin typeface="+mn-lt"/>
                <a:ea typeface="+mn-ea"/>
                <a:cs typeface="+mn-ea"/>
                <a:sym typeface="+mn-lt"/>
              </a:rPr>
              <a:t>财务预测</a:t>
            </a:r>
            <a:endParaRPr lang="en-US" altLang="ko-KR" sz="2400" b="1" dirty="0">
              <a:solidFill>
                <a:schemeClr val="bg1"/>
              </a:solidFill>
              <a:latin typeface="+mn-lt"/>
              <a:ea typeface="+mn-ea"/>
              <a:cs typeface="+mn-ea"/>
              <a:sym typeface="+mn-lt"/>
            </a:endParaRPr>
          </a:p>
        </p:txBody>
      </p:sp>
      <p:sp>
        <p:nvSpPr>
          <p:cNvPr id="18" name="Rectangle 3"/>
          <p:cNvSpPr txBox="1">
            <a:spLocks noChangeArrowheads="1"/>
          </p:cNvSpPr>
          <p:nvPr/>
        </p:nvSpPr>
        <p:spPr bwMode="auto">
          <a:xfrm>
            <a:off x="7286181" y="5277866"/>
            <a:ext cx="3059430" cy="4425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07.  </a:t>
            </a:r>
            <a:r>
              <a:rPr lang="zh-CN" altLang="en-US" sz="3200" b="1" dirty="0">
                <a:solidFill>
                  <a:schemeClr val="bg1"/>
                </a:solidFill>
                <a:latin typeface="+mn-lt"/>
                <a:ea typeface="+mn-ea"/>
                <a:cs typeface="+mn-ea"/>
                <a:sym typeface="+mn-lt"/>
              </a:rPr>
              <a:t>风险及规避</a:t>
            </a:r>
            <a:endParaRPr lang="en-US" altLang="ko-KR" sz="2400" b="1" dirty="0">
              <a:solidFill>
                <a:schemeClr val="bg1"/>
              </a:solidFill>
              <a:latin typeface="+mn-lt"/>
              <a:ea typeface="+mn-ea"/>
              <a:cs typeface="+mn-ea"/>
              <a:sym typeface="+mn-lt"/>
            </a:endParaRPr>
          </a:p>
        </p:txBody>
      </p:sp>
      <p:sp>
        <p:nvSpPr>
          <p:cNvPr id="19" name="Rectangle 3"/>
          <p:cNvSpPr txBox="1">
            <a:spLocks noChangeArrowheads="1"/>
          </p:cNvSpPr>
          <p:nvPr/>
        </p:nvSpPr>
        <p:spPr bwMode="auto">
          <a:xfrm>
            <a:off x="7192836" y="3786174"/>
            <a:ext cx="3059430" cy="4425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05.  </a:t>
            </a:r>
            <a:r>
              <a:rPr lang="zh-CN" altLang="en-US" sz="3200" b="1" dirty="0">
                <a:solidFill>
                  <a:schemeClr val="bg1"/>
                </a:solidFill>
                <a:latin typeface="+mn-lt"/>
                <a:ea typeface="+mn-ea"/>
                <a:cs typeface="+mn-ea"/>
                <a:sym typeface="+mn-lt"/>
              </a:rPr>
              <a:t>产品及服务</a:t>
            </a:r>
            <a:endParaRPr lang="en-US" altLang="ko-KR" sz="2400" b="1" dirty="0">
              <a:solidFill>
                <a:schemeClr val="bg1"/>
              </a:solidFill>
              <a:latin typeface="+mn-lt"/>
              <a:ea typeface="+mn-ea"/>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草, 户外, 天空, 黄色&#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7537" b="7537"/>
          <a:stretch>
            <a:fillRect/>
          </a:stretch>
        </p:blipFill>
        <p:spPr/>
      </p:pic>
      <p:sp>
        <p:nvSpPr>
          <p:cNvPr id="6" name="Oval 5"/>
          <p:cNvSpPr/>
          <p:nvPr/>
        </p:nvSpPr>
        <p:spPr>
          <a:xfrm>
            <a:off x="1037984" y="1122376"/>
            <a:ext cx="4613252" cy="46132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cxnSp>
        <p:nvCxnSpPr>
          <p:cNvPr id="9" name="Straight Connector 8"/>
          <p:cNvCxnSpPr/>
          <p:nvPr/>
        </p:nvCxnSpPr>
        <p:spPr>
          <a:xfrm>
            <a:off x="3069159" y="2315330"/>
            <a:ext cx="55090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3"/>
          <p:cNvSpPr txBox="1">
            <a:spLocks noChangeArrowheads="1"/>
          </p:cNvSpPr>
          <p:nvPr/>
        </p:nvSpPr>
        <p:spPr bwMode="auto">
          <a:xfrm>
            <a:off x="1474707" y="3199276"/>
            <a:ext cx="3059430" cy="4425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07.  </a:t>
            </a:r>
            <a:r>
              <a:rPr lang="zh-CN" altLang="en-US" sz="3200" b="1" dirty="0">
                <a:solidFill>
                  <a:schemeClr val="bg1"/>
                </a:solidFill>
                <a:latin typeface="+mn-lt"/>
                <a:ea typeface="+mn-ea"/>
                <a:cs typeface="+mn-ea"/>
                <a:sym typeface="+mn-lt"/>
              </a:rPr>
              <a:t>风险及规避</a:t>
            </a:r>
            <a:endParaRPr lang="en-US" altLang="ko-KR" sz="2400" b="1" dirty="0">
              <a:solidFill>
                <a:schemeClr val="bg1"/>
              </a:solidFill>
              <a:latin typeface="+mn-lt"/>
              <a:ea typeface="+mn-ea"/>
              <a:cs typeface="+mn-ea"/>
              <a:sym typeface="+mn-lt"/>
            </a:endParaRPr>
          </a:p>
        </p:txBody>
      </p:sp>
      <p:sp>
        <p:nvSpPr>
          <p:cNvPr id="13" name="矩形 12"/>
          <p:cNvSpPr/>
          <p:nvPr/>
        </p:nvSpPr>
        <p:spPr>
          <a:xfrm>
            <a:off x="1502077" y="3545515"/>
            <a:ext cx="3685067" cy="4241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50000"/>
              </a:lnSpc>
              <a:defRPr/>
            </a:pPr>
            <a:r>
              <a:rPr lang="en-US" altLang="ko-KR" sz="1600" dirty="0">
                <a:solidFill>
                  <a:schemeClr val="bg1"/>
                </a:solidFill>
                <a:cs typeface="+mn-ea"/>
                <a:sym typeface="+mn-lt"/>
              </a:rPr>
              <a:t>Risk prediction</a:t>
            </a:r>
            <a:endParaRPr lang="en-US" altLang="ko-KR" sz="1600" dirty="0">
              <a:solidFill>
                <a:schemeClr val="bg1"/>
              </a:solidFill>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490401" y="893126"/>
            <a:ext cx="5211201" cy="645160"/>
          </a:xfrm>
          <a:prstGeom prst="rect">
            <a:avLst/>
          </a:prstGeom>
          <a:noFill/>
        </p:spPr>
        <p:txBody>
          <a:bodyPr wrap="square" rtlCol="0">
            <a:spAutoFit/>
          </a:bodyPr>
          <a:lstStyle/>
          <a:p>
            <a:pPr algn="ctr"/>
            <a:r>
              <a:rPr lang="zh-CN" altLang="en-US" sz="3600" b="1" dirty="0">
                <a:solidFill>
                  <a:schemeClr val="tx1">
                    <a:lumMod val="95000"/>
                    <a:lumOff val="5000"/>
                  </a:schemeClr>
                </a:solidFill>
                <a:cs typeface="+mn-ea"/>
                <a:sym typeface="+mn-lt"/>
              </a:rPr>
              <a:t>风险及规避</a:t>
            </a:r>
            <a:endParaRPr lang="zh-CN" altLang="en-US" sz="3600" b="1" dirty="0">
              <a:solidFill>
                <a:schemeClr val="tx1">
                  <a:lumMod val="95000"/>
                  <a:lumOff val="5000"/>
                </a:schemeClr>
              </a:solidFill>
              <a:cs typeface="+mn-ea"/>
              <a:sym typeface="+mn-lt"/>
            </a:endParaRPr>
          </a:p>
        </p:txBody>
      </p:sp>
      <p:cxnSp>
        <p:nvCxnSpPr>
          <p:cNvPr id="22" name="Straight Connector 21"/>
          <p:cNvCxnSpPr/>
          <p:nvPr/>
        </p:nvCxnSpPr>
        <p:spPr>
          <a:xfrm>
            <a:off x="5805741" y="765943"/>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28649" y="1926198"/>
            <a:ext cx="4887248" cy="3607206"/>
          </a:xfrm>
          <a:prstGeom prst="rect">
            <a:avLst/>
          </a:prstGeom>
          <a:noFill/>
        </p:spPr>
        <p:txBody>
          <a:bodyPr wrap="square">
            <a:spAutoFit/>
          </a:bodyPr>
          <a:lstStyle/>
          <a:p>
            <a:pPr indent="356870" algn="just">
              <a:lnSpc>
                <a:spcPct val="172000"/>
              </a:lnSpc>
              <a:spcBef>
                <a:spcPts val="1300"/>
              </a:spcBef>
              <a:spcAft>
                <a:spcPts val="1300"/>
              </a:spcAft>
            </a:pPr>
            <a:r>
              <a:rPr lang="zh-CN" altLang="zh-CN" sz="1600" b="1" kern="100" dirty="0">
                <a:effectLst/>
                <a:latin typeface="微软雅黑" panose="020B0503020204020204" pitchFamily="34" charset="-122"/>
                <a:ea typeface="微软雅黑" panose="020B0503020204020204" pitchFamily="34" charset="-122"/>
                <a:cs typeface="宋体" panose="02010600030101010101" pitchFamily="2" charset="-122"/>
              </a:rPr>
              <a:t>（一）风险</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ts val="2300"/>
              </a:lnSpc>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1.</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食品安全风险：由于本公司直播销售的主要是农副产品，存在较大的产品品质难以掌控的风险，甚至可能会出现食品安全风险问题。</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ts val="2300"/>
              </a:lnSpc>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2.</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政策风险：学生网络主播带货具有舆情的不可控性，因而面临较大的政策风险。</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ts val="2300"/>
              </a:lnSpc>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3.</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技术风险：本公司直播带货所依托的网络商城为自建商城，运营时间较短，还存在较多的未知技术风险。</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ts val="2300"/>
              </a:lnSpc>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4.</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时效性风险：本公司免费配送上门，订单数量大，存在不能即时配送问题，有可能影响食品品质。</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a:xfrm>
            <a:off x="6987928" y="1926198"/>
            <a:ext cx="4496150" cy="3593741"/>
          </a:xfrm>
          <a:prstGeom prst="rect">
            <a:avLst/>
          </a:prstGeom>
          <a:noFill/>
        </p:spPr>
        <p:txBody>
          <a:bodyPr wrap="square">
            <a:spAutoFit/>
          </a:bodyPr>
          <a:lstStyle/>
          <a:p>
            <a:pPr indent="356870" algn="just">
              <a:lnSpc>
                <a:spcPct val="172000"/>
              </a:lnSpc>
              <a:spcBef>
                <a:spcPts val="1300"/>
              </a:spcBef>
              <a:spcAft>
                <a:spcPts val="1300"/>
              </a:spcAft>
            </a:pPr>
            <a:r>
              <a:rPr lang="zh-CN" altLang="zh-CN" sz="1600" b="1" kern="100" dirty="0">
                <a:effectLst/>
                <a:latin typeface="微软雅黑" panose="020B0503020204020204" pitchFamily="34" charset="-122"/>
                <a:ea typeface="微软雅黑" panose="020B0503020204020204" pitchFamily="34" charset="-122"/>
                <a:cs typeface="宋体" panose="02010600030101010101" pitchFamily="2" charset="-122"/>
              </a:rPr>
              <a:t>（二）风险规避</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1.</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对农产品供应环节做好把关，实地调查，加强与助农基地沟通，做好产品质量的保障。</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2.</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加强主播人员的专业素质培训，避免舆情风险。</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3.</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加强平台的技术支撑，设置平台风控岗位，以保证平台发展的安全性。</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4.</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及时完成分拣，统计入库数量，及时完成配送上门服务。</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1" name="Straight Connector 41"/>
          <p:cNvCxnSpPr/>
          <p:nvPr/>
        </p:nvCxnSpPr>
        <p:spPr>
          <a:xfrm>
            <a:off x="6096000" y="2176121"/>
            <a:ext cx="0" cy="34774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树, 户外, 自然, 草&#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387" b="2387"/>
          <a:stretch>
            <a:fillRect/>
          </a:stretch>
        </p:blipFill>
        <p:spPr/>
      </p:pic>
      <p:sp>
        <p:nvSpPr>
          <p:cNvPr id="35" name="Rectangle 34"/>
          <p:cNvSpPr/>
          <p:nvPr/>
        </p:nvSpPr>
        <p:spPr>
          <a:xfrm>
            <a:off x="0" y="0"/>
            <a:ext cx="12192000" cy="6858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grpSp>
        <p:nvGrpSpPr>
          <p:cNvPr id="2" name="组合 1"/>
          <p:cNvGrpSpPr/>
          <p:nvPr/>
        </p:nvGrpSpPr>
        <p:grpSpPr>
          <a:xfrm>
            <a:off x="287218" y="1774346"/>
            <a:ext cx="11617563" cy="3052200"/>
            <a:chOff x="3339600" y="1351559"/>
            <a:chExt cx="5512800" cy="1448339"/>
          </a:xfrm>
        </p:grpSpPr>
        <p:sp>
          <p:nvSpPr>
            <p:cNvPr id="36" name="TextBox 35"/>
            <p:cNvSpPr txBox="1"/>
            <p:nvPr/>
          </p:nvSpPr>
          <p:spPr>
            <a:xfrm>
              <a:off x="3339600" y="1478741"/>
              <a:ext cx="5512800" cy="923330"/>
            </a:xfrm>
            <a:prstGeom prst="rect">
              <a:avLst/>
            </a:prstGeom>
            <a:noFill/>
          </p:spPr>
          <p:txBody>
            <a:bodyPr wrap="square" rtlCol="0">
              <a:spAutoFit/>
            </a:bodyPr>
            <a:lstStyle/>
            <a:p>
              <a:pPr algn="ctr"/>
              <a:r>
                <a:rPr lang="en-US" sz="5400" b="1" dirty="0">
                  <a:solidFill>
                    <a:schemeClr val="bg1"/>
                  </a:solidFill>
                  <a:cs typeface="+mn-ea"/>
                  <a:sym typeface="+mn-lt"/>
                </a:rPr>
                <a:t>THANK YOU</a:t>
              </a:r>
              <a:endParaRPr lang="id-ID" sz="5400" b="1" dirty="0">
                <a:solidFill>
                  <a:schemeClr val="bg1"/>
                </a:solidFill>
                <a:cs typeface="+mn-ea"/>
                <a:sym typeface="+mn-lt"/>
              </a:endParaRPr>
            </a:p>
          </p:txBody>
        </p:sp>
        <p:cxnSp>
          <p:nvCxnSpPr>
            <p:cNvPr id="37" name="Straight Connector 36"/>
            <p:cNvCxnSpPr/>
            <p:nvPr/>
          </p:nvCxnSpPr>
          <p:spPr>
            <a:xfrm>
              <a:off x="5805741" y="1351559"/>
              <a:ext cx="58051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830281" y="2084268"/>
              <a:ext cx="2643415" cy="715630"/>
            </a:xfrm>
            <a:prstGeom prst="rect">
              <a:avLst/>
            </a:prstGeom>
            <a:noFill/>
          </p:spPr>
          <p:txBody>
            <a:bodyPr wrap="square" rtlCol="0">
              <a:spAutoFit/>
            </a:bodyPr>
            <a:lstStyle/>
            <a:p>
              <a:pPr algn="ctr">
                <a:lnSpc>
                  <a:spcPct val="150000"/>
                </a:lnSpc>
              </a:pPr>
              <a:r>
                <a:rPr lang="zh-CN" altLang="en-US" sz="3200" b="1" dirty="0">
                  <a:solidFill>
                    <a:schemeClr val="bg1"/>
                  </a:solidFill>
                  <a:latin typeface="华文行楷" panose="02010800040101010101" pitchFamily="2" charset="-122"/>
                  <a:ea typeface="华文行楷" panose="02010800040101010101" pitchFamily="2" charset="-122"/>
                  <a:cs typeface="+mn-ea"/>
                  <a:sym typeface="+mn-lt"/>
                </a:rPr>
                <a:t>下课了</a:t>
              </a:r>
              <a:r>
                <a:rPr lang="en-US" altLang="zh-CN" sz="3200" b="1" dirty="0">
                  <a:solidFill>
                    <a:schemeClr val="bg1"/>
                  </a:solidFill>
                  <a:latin typeface="华文行楷" panose="02010800040101010101" pitchFamily="2" charset="-122"/>
                  <a:ea typeface="华文行楷" panose="02010800040101010101" pitchFamily="2" charset="-122"/>
                  <a:cs typeface="+mn-ea"/>
                  <a:sym typeface="+mn-lt"/>
                </a:rPr>
                <a:t>——</a:t>
              </a:r>
              <a:r>
                <a:rPr lang="zh-CN" altLang="en-US" sz="3200" b="1" dirty="0">
                  <a:solidFill>
                    <a:schemeClr val="bg1"/>
                  </a:solidFill>
                  <a:latin typeface="华文行楷" panose="02010800040101010101" pitchFamily="2" charset="-122"/>
                  <a:ea typeface="华文行楷" panose="02010800040101010101" pitchFamily="2" charset="-122"/>
                  <a:cs typeface="+mn-ea"/>
                  <a:sym typeface="+mn-lt"/>
                </a:rPr>
                <a:t>助农直播</a:t>
              </a:r>
              <a:endParaRPr lang="en-US" altLang="zh-CN" sz="3200" b="1" dirty="0">
                <a:solidFill>
                  <a:schemeClr val="bg1"/>
                </a:solidFill>
                <a:latin typeface="华文行楷" panose="02010800040101010101" pitchFamily="2" charset="-122"/>
                <a:ea typeface="华文行楷" panose="02010800040101010101" pitchFamily="2" charset="-122"/>
                <a:cs typeface="+mn-ea"/>
                <a:sym typeface="+mn-lt"/>
              </a:endParaRPr>
            </a:p>
            <a:p>
              <a:pPr algn="ctr">
                <a:lnSpc>
                  <a:spcPct val="150000"/>
                </a:lnSpc>
              </a:pPr>
              <a:r>
                <a:rPr lang="zh-CN" altLang="en-US" sz="3200" b="1" dirty="0">
                  <a:solidFill>
                    <a:schemeClr val="bg1"/>
                  </a:solidFill>
                  <a:latin typeface="华文行楷" panose="02010800040101010101" pitchFamily="2" charset="-122"/>
                  <a:ea typeface="华文行楷" panose="02010800040101010101" pitchFamily="2" charset="-122"/>
                  <a:cs typeface="+mn-ea"/>
                  <a:sym typeface="+mn-lt"/>
                </a:rPr>
                <a:t>大学生助农电商实践平台</a:t>
              </a:r>
              <a:endParaRPr lang="zh-CN" altLang="en-US" sz="3200" b="1" dirty="0">
                <a:solidFill>
                  <a:schemeClr val="bg1"/>
                </a:solidFill>
                <a:latin typeface="华文行楷" panose="02010800040101010101" pitchFamily="2" charset="-122"/>
                <a:ea typeface="华文行楷" panose="02010800040101010101" pitchFamily="2" charset="-122"/>
                <a:cs typeface="+mn-ea"/>
                <a:sym typeface="+mn-l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草, 户外, 天空, 黄色&#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7537" b="7537"/>
          <a:stretch>
            <a:fillRect/>
          </a:stretch>
        </p:blipFill>
        <p:spPr/>
      </p:pic>
      <p:sp>
        <p:nvSpPr>
          <p:cNvPr id="6" name="Oval 5"/>
          <p:cNvSpPr/>
          <p:nvPr/>
        </p:nvSpPr>
        <p:spPr>
          <a:xfrm>
            <a:off x="1037984" y="1122376"/>
            <a:ext cx="4613252" cy="46132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cxnSp>
        <p:nvCxnSpPr>
          <p:cNvPr id="9" name="Straight Connector 8"/>
          <p:cNvCxnSpPr/>
          <p:nvPr/>
        </p:nvCxnSpPr>
        <p:spPr>
          <a:xfrm>
            <a:off x="3069159" y="2315330"/>
            <a:ext cx="55090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3"/>
          <p:cNvSpPr txBox="1">
            <a:spLocks noChangeArrowheads="1"/>
          </p:cNvSpPr>
          <p:nvPr/>
        </p:nvSpPr>
        <p:spPr bwMode="auto">
          <a:xfrm>
            <a:off x="1679891" y="3244719"/>
            <a:ext cx="3584315"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01.  </a:t>
            </a:r>
            <a:r>
              <a:rPr lang="zh-CN" altLang="en-US" sz="3200" b="1" dirty="0">
                <a:solidFill>
                  <a:schemeClr val="bg1"/>
                </a:solidFill>
                <a:latin typeface="+mn-lt"/>
                <a:ea typeface="+mn-ea"/>
                <a:cs typeface="+mn-ea"/>
                <a:sym typeface="+mn-lt"/>
              </a:rPr>
              <a:t>项目简介及背景</a:t>
            </a:r>
            <a:endParaRPr lang="en-US" altLang="ko-KR" sz="2400" b="1" dirty="0">
              <a:solidFill>
                <a:schemeClr val="bg1"/>
              </a:solidFill>
              <a:latin typeface="+mn-lt"/>
              <a:ea typeface="+mn-ea"/>
              <a:cs typeface="+mn-ea"/>
              <a:sym typeface="+mn-lt"/>
            </a:endParaRPr>
          </a:p>
        </p:txBody>
      </p:sp>
      <p:sp>
        <p:nvSpPr>
          <p:cNvPr id="11" name="矩形 10"/>
          <p:cNvSpPr/>
          <p:nvPr/>
        </p:nvSpPr>
        <p:spPr>
          <a:xfrm>
            <a:off x="1627394" y="3623839"/>
            <a:ext cx="3434432" cy="4241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50000"/>
              </a:lnSpc>
              <a:defRPr/>
            </a:pPr>
            <a:r>
              <a:rPr lang="en-US" altLang="ko-KR" sz="1600" dirty="0">
                <a:solidFill>
                  <a:schemeClr val="bg1"/>
                </a:solidFill>
                <a:cs typeface="+mn-ea"/>
                <a:sym typeface="+mn-lt"/>
              </a:rPr>
              <a:t>Project background and overview</a:t>
            </a:r>
            <a:endParaRPr lang="en-US" altLang="ko-KR" sz="1600" dirty="0">
              <a:solidFill>
                <a:schemeClr val="bg1"/>
              </a:solidFill>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647987" y="1958451"/>
            <a:ext cx="4874572" cy="3731278"/>
          </a:xfrm>
          <a:prstGeom prst="rect">
            <a:avLst/>
          </a:prstGeom>
          <a:noFill/>
        </p:spPr>
        <p:txBody>
          <a:bodyPr wrap="square" rtlCol="0">
            <a:spAutoFit/>
          </a:bodyPr>
          <a:lstStyle/>
          <a:p>
            <a:pPr indent="457200" algn="just">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“下课了，助农直播”大学生助农实践平台是专为大学生提供的以帮扶中小农户脱贫致富为目标的实践能力锻炼平台。该平台以</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助农直播电商业务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为核心，以承接外包助农直播服务、创建助农直播孵化基地和提供科技扶农系统解决方案为支撑向大学生提供助农服务。解决的是</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贫困地区农副产品难销、滞销</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的痛点。</a:t>
            </a:r>
            <a:endParaRPr lang="id-ID"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cxnSp>
        <p:nvCxnSpPr>
          <p:cNvPr id="42"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09798" y="893126"/>
            <a:ext cx="4239319" cy="646331"/>
          </a:xfrm>
          <a:prstGeom prst="rect">
            <a:avLst/>
          </a:prstGeom>
          <a:noFill/>
        </p:spPr>
        <p:txBody>
          <a:bodyPr wrap="square" rtlCol="0">
            <a:spAutoFit/>
          </a:bodyPr>
          <a:lstStyle/>
          <a:p>
            <a:r>
              <a:rPr lang="zh-CN" altLang="en-US" sz="3600" b="1" dirty="0">
                <a:solidFill>
                  <a:schemeClr val="tx1">
                    <a:lumMod val="95000"/>
                    <a:lumOff val="5000"/>
                  </a:schemeClr>
                </a:solidFill>
                <a:cs typeface="+mn-ea"/>
                <a:sym typeface="+mn-lt"/>
              </a:rPr>
              <a:t>项目简介</a:t>
            </a:r>
            <a:endParaRPr lang="id-ID" sz="3600" b="1" dirty="0">
              <a:solidFill>
                <a:schemeClr val="tx1">
                  <a:lumMod val="95000"/>
                  <a:lumOff val="5000"/>
                </a:schemeClr>
              </a:solidFill>
              <a:cs typeface="+mn-ea"/>
              <a:sym typeface="+mn-lt"/>
            </a:endParaRPr>
          </a:p>
        </p:txBody>
      </p:sp>
      <p:cxnSp>
        <p:nvCxnSpPr>
          <p:cNvPr id="45" name="Straight Connector 44"/>
          <p:cNvCxnSpPr/>
          <p:nvPr/>
        </p:nvCxnSpPr>
        <p:spPr>
          <a:xfrm>
            <a:off x="790478" y="765943"/>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1"/>
          <a:srcRect b="16689"/>
          <a:stretch>
            <a:fillRect/>
          </a:stretch>
        </p:blipFill>
        <p:spPr>
          <a:xfrm>
            <a:off x="6280452" y="11575"/>
            <a:ext cx="5132645" cy="56897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97888" y="2188268"/>
            <a:ext cx="6219240" cy="3421449"/>
          </a:xfrm>
          <a:prstGeom prst="rect">
            <a:avLst/>
          </a:prstGeom>
          <a:noFill/>
        </p:spPr>
        <p:txBody>
          <a:bodyPr wrap="square" rtlCol="0">
            <a:spAutoFit/>
          </a:bodyPr>
          <a:lstStyle/>
          <a:p>
            <a:pPr algn="just">
              <a:spcBef>
                <a:spcPts val="1300"/>
              </a:spcBef>
              <a:spcAft>
                <a:spcPts val="1300"/>
              </a:spcAft>
            </a:pPr>
            <a:r>
              <a:rPr lang="zh-CN" altLang="zh-CN" kern="100" dirty="0">
                <a:effectLst/>
                <a:latin typeface="微软雅黑" panose="020B0503020204020204" pitchFamily="34" charset="-122"/>
                <a:ea typeface="微软雅黑" panose="020B0503020204020204" pitchFamily="34" charset="-122"/>
                <a:cs typeface="宋体" panose="02010600030101010101" pitchFamily="2" charset="-122"/>
              </a:rPr>
              <a:t>（一）乡村产业振兴面临困境</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1300"/>
              </a:spcBef>
              <a:spcAft>
                <a:spcPts val="1300"/>
              </a:spcAft>
            </a:pPr>
            <a:r>
              <a:rPr lang="zh-CN" altLang="zh-CN" kern="100" dirty="0">
                <a:effectLst/>
                <a:latin typeface="微软雅黑" panose="020B0503020204020204" pitchFamily="34" charset="-122"/>
                <a:ea typeface="微软雅黑" panose="020B0503020204020204" pitchFamily="34" charset="-122"/>
                <a:cs typeface="宋体" panose="02010600030101010101" pitchFamily="2" charset="-122"/>
              </a:rPr>
              <a:t>（二）当代大学生大多缺乏对乡村的关心和热爱</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1300"/>
              </a:spcBef>
              <a:spcAft>
                <a:spcPts val="1300"/>
              </a:spcAft>
            </a:pPr>
            <a:r>
              <a:rPr lang="zh-CN" altLang="zh-CN" kern="100" dirty="0">
                <a:effectLst/>
                <a:latin typeface="微软雅黑" panose="020B0503020204020204" pitchFamily="34" charset="-122"/>
                <a:ea typeface="微软雅黑" panose="020B0503020204020204" pitchFamily="34" charset="-122"/>
                <a:cs typeface="宋体" panose="02010600030101010101" pitchFamily="2" charset="-122"/>
              </a:rPr>
              <a:t>（三）从中央到地方号召大学生要参与到乡村振兴中去</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1300"/>
              </a:spcBef>
              <a:spcAft>
                <a:spcPts val="1300"/>
              </a:spcAft>
            </a:pPr>
            <a:r>
              <a:rPr lang="zh-CN" altLang="zh-CN" kern="100" dirty="0">
                <a:effectLst/>
                <a:latin typeface="微软雅黑" panose="020B0503020204020204" pitchFamily="34" charset="-122"/>
                <a:ea typeface="微软雅黑" panose="020B0503020204020204" pitchFamily="34" charset="-122"/>
                <a:cs typeface="宋体" panose="02010600030101010101" pitchFamily="2" charset="-122"/>
              </a:rPr>
              <a:t>（四）大学生需要有更多的参与社会实践的机会和平台</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1300"/>
              </a:spcBef>
              <a:spcAft>
                <a:spcPts val="1300"/>
              </a:spcAft>
            </a:pPr>
            <a:r>
              <a:rPr lang="zh-CN" altLang="zh-CN" kern="100" dirty="0">
                <a:effectLst/>
                <a:latin typeface="微软雅黑" panose="020B0503020204020204" pitchFamily="34" charset="-122"/>
                <a:ea typeface="微软雅黑" panose="020B0503020204020204" pitchFamily="34" charset="-122"/>
                <a:cs typeface="宋体" panose="02010600030101010101" pitchFamily="2" charset="-122"/>
              </a:rPr>
              <a:t>（五）高校的思政教育需要向网络化和实践化转型</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1300"/>
              </a:spcBef>
              <a:spcAft>
                <a:spcPts val="1300"/>
              </a:spcAft>
            </a:pPr>
            <a:r>
              <a:rPr lang="zh-CN" altLang="zh-CN" kern="100" dirty="0">
                <a:effectLst/>
                <a:latin typeface="微软雅黑" panose="020B0503020204020204" pitchFamily="34" charset="-122"/>
                <a:ea typeface="微软雅黑" panose="020B0503020204020204" pitchFamily="34" charset="-122"/>
                <a:cs typeface="宋体" panose="02010600030101010101" pitchFamily="2" charset="-122"/>
              </a:rPr>
              <a:t>（六）直播电商正在成为电商新风口</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占位符 5" descr="图片包含 草, 天空, 户外, 田野&#10;&#10;自动生成的说明"/>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18882" r="18882"/>
          <a:stretch>
            <a:fillRect/>
          </a:stretch>
        </p:blipFill>
        <p:spPr/>
      </p:pic>
      <p:cxnSp>
        <p:nvCxnSpPr>
          <p:cNvPr id="9"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43"/>
          <p:cNvSpPr txBox="1"/>
          <p:nvPr/>
        </p:nvSpPr>
        <p:spPr>
          <a:xfrm>
            <a:off x="709798" y="893126"/>
            <a:ext cx="4239319" cy="646331"/>
          </a:xfrm>
          <a:prstGeom prst="rect">
            <a:avLst/>
          </a:prstGeom>
          <a:noFill/>
        </p:spPr>
        <p:txBody>
          <a:bodyPr wrap="square" rtlCol="0">
            <a:spAutoFit/>
          </a:bodyPr>
          <a:lstStyle/>
          <a:p>
            <a:r>
              <a:rPr lang="zh-CN" altLang="en-US" sz="3600" b="1" dirty="0">
                <a:solidFill>
                  <a:schemeClr val="tx1">
                    <a:lumMod val="95000"/>
                    <a:lumOff val="5000"/>
                  </a:schemeClr>
                </a:solidFill>
                <a:cs typeface="+mn-ea"/>
                <a:sym typeface="+mn-lt"/>
              </a:rPr>
              <a:t>项目背景介绍</a:t>
            </a:r>
            <a:endParaRPr lang="id-ID" sz="3600" b="1" dirty="0">
              <a:solidFill>
                <a:schemeClr val="tx1">
                  <a:lumMod val="95000"/>
                  <a:lumOff val="5000"/>
                </a:schemeClr>
              </a:solidFill>
              <a:cs typeface="+mn-ea"/>
              <a:sym typeface="+mn-lt"/>
            </a:endParaRPr>
          </a:p>
        </p:txBody>
      </p:sp>
      <p:cxnSp>
        <p:nvCxnSpPr>
          <p:cNvPr id="14" name="Straight Connector 44"/>
          <p:cNvCxnSpPr/>
          <p:nvPr/>
        </p:nvCxnSpPr>
        <p:spPr>
          <a:xfrm>
            <a:off x="790478" y="765943"/>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45"/>
          <p:cNvSpPr txBox="1"/>
          <p:nvPr/>
        </p:nvSpPr>
        <p:spPr>
          <a:xfrm>
            <a:off x="709797" y="1424146"/>
            <a:ext cx="2102851" cy="320024"/>
          </a:xfrm>
          <a:prstGeom prst="rect">
            <a:avLst/>
          </a:prstGeom>
          <a:noFill/>
        </p:spPr>
        <p:txBody>
          <a:bodyPr wrap="square" rtlCol="0">
            <a:spAutoFit/>
          </a:bodyPr>
          <a:lstStyle/>
          <a:p>
            <a:pPr algn="dist">
              <a:lnSpc>
                <a:spcPct val="150000"/>
              </a:lnSpc>
            </a:pPr>
            <a:r>
              <a:rPr lang="en-US" sz="1100" dirty="0">
                <a:solidFill>
                  <a:schemeClr val="bg1">
                    <a:lumMod val="50000"/>
                  </a:schemeClr>
                </a:solidFill>
                <a:cs typeface="+mn-ea"/>
                <a:sym typeface="+mn-lt"/>
              </a:rPr>
              <a:t>Project background</a:t>
            </a:r>
            <a:endParaRPr lang="en-US" sz="1100" dirty="0">
              <a:solidFill>
                <a:schemeClr val="bg1">
                  <a:lumMod val="50000"/>
                </a:schemeClr>
              </a:solidFill>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草, 户外, 天空, 黄色&#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7537" b="7537"/>
          <a:stretch>
            <a:fillRect/>
          </a:stretch>
        </p:blipFill>
        <p:spPr/>
      </p:pic>
      <p:sp>
        <p:nvSpPr>
          <p:cNvPr id="6" name="Oval 5"/>
          <p:cNvSpPr/>
          <p:nvPr/>
        </p:nvSpPr>
        <p:spPr>
          <a:xfrm>
            <a:off x="1037984" y="1122376"/>
            <a:ext cx="4613252" cy="46132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cxnSp>
        <p:nvCxnSpPr>
          <p:cNvPr id="9" name="Straight Connector 8"/>
          <p:cNvCxnSpPr/>
          <p:nvPr/>
        </p:nvCxnSpPr>
        <p:spPr>
          <a:xfrm>
            <a:off x="3069159" y="2315330"/>
            <a:ext cx="55090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3"/>
          <p:cNvSpPr txBox="1">
            <a:spLocks noChangeArrowheads="1"/>
          </p:cNvSpPr>
          <p:nvPr/>
        </p:nvSpPr>
        <p:spPr bwMode="auto">
          <a:xfrm>
            <a:off x="1707715" y="3264470"/>
            <a:ext cx="2353208"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02.  </a:t>
            </a:r>
            <a:r>
              <a:rPr lang="zh-CN" altLang="en-US" sz="3200" b="1" dirty="0">
                <a:solidFill>
                  <a:schemeClr val="bg1"/>
                </a:solidFill>
                <a:latin typeface="+mn-lt"/>
                <a:ea typeface="+mn-ea"/>
                <a:cs typeface="+mn-ea"/>
                <a:sym typeface="+mn-lt"/>
              </a:rPr>
              <a:t>环境分析</a:t>
            </a:r>
            <a:endParaRPr lang="en-US" altLang="ko-KR" sz="2400" b="1" dirty="0">
              <a:solidFill>
                <a:schemeClr val="bg1"/>
              </a:solidFill>
              <a:latin typeface="+mn-lt"/>
              <a:ea typeface="+mn-ea"/>
              <a:cs typeface="+mn-ea"/>
              <a:sym typeface="+mn-lt"/>
            </a:endParaRPr>
          </a:p>
        </p:txBody>
      </p:sp>
      <p:sp>
        <p:nvSpPr>
          <p:cNvPr id="13" name="矩形 12"/>
          <p:cNvSpPr/>
          <p:nvPr/>
        </p:nvSpPr>
        <p:spPr>
          <a:xfrm>
            <a:off x="1651960" y="3638123"/>
            <a:ext cx="3326288" cy="4241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50000"/>
              </a:lnSpc>
            </a:pPr>
            <a:r>
              <a:rPr lang="en-US" altLang="zh-CN" sz="1600" dirty="0">
                <a:solidFill>
                  <a:schemeClr val="bg1"/>
                </a:solidFill>
                <a:cs typeface="+mn-ea"/>
                <a:sym typeface="+mn-lt"/>
              </a:rPr>
              <a:t>Environmental analysis</a:t>
            </a:r>
            <a:endParaRPr lang="en-US" altLang="ko-KR" sz="1600" dirty="0">
              <a:solidFill>
                <a:schemeClr val="bg1"/>
              </a:solidFill>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097" y="1249588"/>
            <a:ext cx="4006994" cy="3297438"/>
            <a:chOff x="160023" y="1777223"/>
            <a:chExt cx="3611808" cy="3297438"/>
          </a:xfrm>
        </p:grpSpPr>
        <p:sp>
          <p:nvSpPr>
            <p:cNvPr id="556" name="speed"/>
            <p:cNvSpPr txBox="1">
              <a:spLocks noChangeArrowheads="1"/>
            </p:cNvSpPr>
            <p:nvPr/>
          </p:nvSpPr>
          <p:spPr bwMode="auto">
            <a:xfrm>
              <a:off x="1374687" y="1777223"/>
              <a:ext cx="2377432" cy="246221"/>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kumimoji="1" lang="zh-CN" altLang="en-US" sz="1600" b="1" dirty="0">
                  <a:cs typeface="+mn-ea"/>
                  <a:sym typeface="+mn-lt"/>
                </a:rPr>
                <a:t>政治分析</a:t>
              </a:r>
              <a:endParaRPr kumimoji="1" lang="en-US" altLang="ko-KR" sz="1600" b="1" dirty="0">
                <a:cs typeface="+mn-ea"/>
                <a:sym typeface="+mn-lt"/>
              </a:endParaRPr>
            </a:p>
          </p:txBody>
        </p:sp>
        <p:sp>
          <p:nvSpPr>
            <p:cNvPr id="557" name="Rectangle 3"/>
            <p:cNvSpPr txBox="1">
              <a:spLocks noChangeArrowheads="1"/>
            </p:cNvSpPr>
            <p:nvPr/>
          </p:nvSpPr>
          <p:spPr bwMode="auto">
            <a:xfrm>
              <a:off x="160023" y="2058451"/>
              <a:ext cx="3611808" cy="3016210"/>
            </a:xfrm>
            <a:prstGeom prst="rect">
              <a:avLst/>
            </a:prstGeom>
            <a:noFill/>
          </p:spPr>
          <p:txBody>
            <a:bodyPr wrap="square" lIns="0" tIns="0" rIns="0" bIns="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lgn="just" latinLnBrk="0">
                <a:lnSpc>
                  <a:spcPct val="120000"/>
                </a:lnSpc>
                <a:buFont typeface="Arial" panose="020B0604020202020204" pitchFamily="34" charset="0"/>
                <a:buChar char="•"/>
              </a:pPr>
              <a:r>
                <a:rPr lang="zh-CN" altLang="en-US"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教育部积极响应国家方针及战略，通过强化高校科技和人才支撑体系，为乡村振兴提供重要力量。落实</a:t>
              </a:r>
              <a:r>
                <a:rPr lang="en-US" altLang="zh-CN"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a:t>
              </a:r>
              <a:r>
                <a:rPr lang="zh-CN" altLang="en-US"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中共中央国务院关于实施乡村振兴战略的意见</a:t>
              </a:r>
              <a:r>
                <a:rPr lang="en-US" altLang="zh-CN"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a:t>
              </a:r>
              <a:r>
                <a:rPr lang="zh-CN" altLang="en-US"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和</a:t>
              </a:r>
              <a:r>
                <a:rPr lang="en-US" altLang="zh-CN"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a:t>
              </a:r>
              <a:r>
                <a:rPr lang="zh-CN" altLang="en-US"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乡村振兴战略规划（</a:t>
              </a:r>
              <a:r>
                <a:rPr lang="en-US" altLang="zh-CN"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2018—2022</a:t>
              </a:r>
              <a:r>
                <a:rPr lang="zh-CN" altLang="en-US"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年）</a:t>
              </a:r>
              <a:r>
                <a:rPr lang="en-US" altLang="zh-CN"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a:t>
              </a:r>
              <a:r>
                <a:rPr lang="zh-CN" altLang="en-US"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制定了推动高校深入服务乡村振兴战略行动计划。</a:t>
              </a:r>
              <a:endParaRPr lang="en-US" altLang="zh-CN"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endParaRPr>
            </a:p>
            <a:p>
              <a:pPr marL="285750" indent="-285750" algn="just" latinLnBrk="0">
                <a:lnSpc>
                  <a:spcPct val="120000"/>
                </a:lnSpc>
                <a:buFont typeface="Arial" panose="020B0604020202020204" pitchFamily="34" charset="0"/>
                <a:buChar char="•"/>
              </a:pPr>
              <a:r>
                <a:rPr lang="zh-CN" altLang="en-US"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rPr>
                <a:t>教育部提出了开展发挥高校优势，通过科技创新引领，全面服务乡村产业振兴、人才振兴、文化振兴、生态振兴、组织振兴，实施高校服务乡村振兴七大行动。</a:t>
              </a:r>
              <a:endParaRPr lang="zh-CN" altLang="en-US"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endParaRPr>
            </a:p>
            <a:p>
              <a:pPr algn="just" latinLnBrk="0"/>
              <a:endParaRPr lang="zh-CN" altLang="en-US"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endParaRPr>
            </a:p>
            <a:p>
              <a:pPr algn="just" latinLnBrk="0"/>
              <a:endParaRPr lang="zh-CN" altLang="en-US" sz="1400" b="0" dirty="0">
                <a:solidFill>
                  <a:schemeClr val="tx1">
                    <a:lumMod val="50000"/>
                    <a:lumOff val="50000"/>
                  </a:schemeClr>
                </a:solidFill>
                <a:effectLst/>
                <a:latin typeface="微软雅黑" panose="020B0503020204020204" pitchFamily="34" charset="-122"/>
                <a:ea typeface="微软雅黑" panose="020B0503020204020204" pitchFamily="34" charset="-122"/>
                <a:cs typeface="+mn-ea"/>
                <a:sym typeface="+mn-lt"/>
              </a:endParaRPr>
            </a:p>
          </p:txBody>
        </p:sp>
      </p:grpSp>
      <p:sp>
        <p:nvSpPr>
          <p:cNvPr id="562" name="speed"/>
          <p:cNvSpPr txBox="1">
            <a:spLocks noChangeArrowheads="1"/>
          </p:cNvSpPr>
          <p:nvPr/>
        </p:nvSpPr>
        <p:spPr bwMode="auto">
          <a:xfrm>
            <a:off x="1800796" y="3980664"/>
            <a:ext cx="2377432" cy="246221"/>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kumimoji="1" lang="zh-CN" altLang="en-US" sz="1600" b="1" dirty="0">
                <a:cs typeface="+mn-ea"/>
                <a:sym typeface="+mn-lt"/>
              </a:rPr>
              <a:t>经济分析</a:t>
            </a:r>
            <a:endParaRPr kumimoji="1" lang="en-US" altLang="ko-KR" sz="1600" b="1" dirty="0">
              <a:cs typeface="+mn-ea"/>
              <a:sym typeface="+mn-lt"/>
            </a:endParaRPr>
          </a:p>
        </p:txBody>
      </p:sp>
      <p:sp>
        <p:nvSpPr>
          <p:cNvPr id="563" name="Rectangle 3"/>
          <p:cNvSpPr txBox="1">
            <a:spLocks noChangeArrowheads="1"/>
          </p:cNvSpPr>
          <p:nvPr/>
        </p:nvSpPr>
        <p:spPr bwMode="auto">
          <a:xfrm>
            <a:off x="277184" y="4337824"/>
            <a:ext cx="3862668" cy="1787797"/>
          </a:xfrm>
          <a:prstGeom prst="rect">
            <a:avLst/>
          </a:prstGeom>
          <a:noFill/>
        </p:spPr>
        <p:txBody>
          <a:bodyPr wrap="square" lIns="0" tIns="0" rIns="0" bIns="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lgn="just" latinLnBrk="0">
              <a:lnSpc>
                <a:spcPct val="120000"/>
              </a:lnSpc>
              <a:buFont typeface="Arial" panose="020B0604020202020204" pitchFamily="34" charset="0"/>
              <a:buChar cha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疫情明显冲击消费，与出行强相关的支出普遍减少。疫情催生了“宅经济”场景变革，各类线上服务不同程度的提升。一方面，在线休闲娱乐对居民受限生活产生较强的填补效应。</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a:p>
            <a:pPr marL="285750" indent="-285750" algn="just" latinLnBrk="0">
              <a:lnSpc>
                <a:spcPct val="120000"/>
              </a:lnSpc>
              <a:buFont typeface="Arial" panose="020B0604020202020204" pitchFamily="34" charset="0"/>
              <a:buChar cha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企业复工复产有明确的复工时间表，复工不确定影响收入和行业前景预期，进而影响消费，数字化在线起到了提振消费的作用</a:t>
            </a:r>
            <a:r>
              <a:rPr lang="zh-CN" altLang="en-US" sz="1100" b="0" dirty="0">
                <a:solidFill>
                  <a:schemeClr val="tx1">
                    <a:lumMod val="50000"/>
                    <a:lumOff val="50000"/>
                  </a:schemeClr>
                </a:solidFill>
                <a:effectLst/>
                <a:cs typeface="+mn-ea"/>
                <a:sym typeface="+mn-lt"/>
              </a:rPr>
              <a:t>。</a:t>
            </a:r>
            <a:endParaRPr lang="zh-CN" altLang="en-US" sz="1100" b="0" dirty="0">
              <a:solidFill>
                <a:schemeClr val="tx1">
                  <a:lumMod val="50000"/>
                  <a:lumOff val="50000"/>
                </a:schemeClr>
              </a:solidFill>
              <a:effectLst/>
              <a:cs typeface="+mn-ea"/>
              <a:sym typeface="+mn-lt"/>
            </a:endParaRPr>
          </a:p>
        </p:txBody>
      </p:sp>
      <p:sp>
        <p:nvSpPr>
          <p:cNvPr id="583" name="오른쪽 대괄호 582"/>
          <p:cNvSpPr/>
          <p:nvPr/>
        </p:nvSpPr>
        <p:spPr>
          <a:xfrm>
            <a:off x="4280102" y="2599060"/>
            <a:ext cx="161925" cy="2095500"/>
          </a:xfrm>
          <a:prstGeom prst="rightBracket">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cs typeface="+mn-ea"/>
              <a:sym typeface="+mn-lt"/>
            </a:endParaRPr>
          </a:p>
        </p:txBody>
      </p:sp>
      <p:cxnSp>
        <p:nvCxnSpPr>
          <p:cNvPr id="590" name="직선 연결선 589"/>
          <p:cNvCxnSpPr>
            <a:stCxn id="583" idx="2"/>
          </p:cNvCxnSpPr>
          <p:nvPr/>
        </p:nvCxnSpPr>
        <p:spPr>
          <a:xfrm>
            <a:off x="4442027" y="3646810"/>
            <a:ext cx="285750" cy="29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9" name="speed"/>
          <p:cNvSpPr txBox="1">
            <a:spLocks noChangeArrowheads="1"/>
          </p:cNvSpPr>
          <p:nvPr/>
        </p:nvSpPr>
        <p:spPr bwMode="auto">
          <a:xfrm>
            <a:off x="8422774" y="3980664"/>
            <a:ext cx="820738" cy="246221"/>
          </a:xfrm>
          <a:prstGeom prst="rect">
            <a:avLst/>
          </a:prstGeom>
          <a:noFill/>
          <a:scene3d>
            <a:camera prst="orthographicFront">
              <a:rot lat="0" lon="0" rev="0"/>
            </a:camera>
            <a:lightRig rig="threePt" dir="t"/>
          </a:scene3d>
          <a:sp3d prstMaterial="matte">
            <a:bevelT w="1270" h="1270"/>
          </a:sp3d>
        </p:spPr>
        <p:txBody>
          <a:bodyPr wrap="none" lIns="0" tIns="0" rIns="0" bIns="0" anchor="t" anchorCtr="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kumimoji="1" lang="zh-CN" altLang="en-US" sz="1600" b="1" dirty="0">
                <a:cs typeface="+mn-ea"/>
                <a:sym typeface="+mn-lt"/>
              </a:rPr>
              <a:t>科技分析</a:t>
            </a:r>
            <a:endParaRPr kumimoji="1" lang="en-US" altLang="ko-KR" sz="1600" b="1" dirty="0">
              <a:cs typeface="+mn-ea"/>
              <a:sym typeface="+mn-lt"/>
            </a:endParaRPr>
          </a:p>
        </p:txBody>
      </p:sp>
      <p:sp>
        <p:nvSpPr>
          <p:cNvPr id="561" name="Rectangle 3"/>
          <p:cNvSpPr txBox="1">
            <a:spLocks noChangeArrowheads="1"/>
          </p:cNvSpPr>
          <p:nvPr/>
        </p:nvSpPr>
        <p:spPr bwMode="auto">
          <a:xfrm>
            <a:off x="8186234" y="4266409"/>
            <a:ext cx="3759663" cy="1791452"/>
          </a:xfrm>
          <a:prstGeom prst="rect">
            <a:avLst/>
          </a:prstGeom>
          <a:noFill/>
        </p:spPr>
        <p:txBody>
          <a:bodyPr wrap="square" lIns="0" tIns="0" rIns="0" bIns="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lgn="just" latinLnBrk="0">
              <a:lnSpc>
                <a:spcPct val="120000"/>
              </a:lnSpc>
              <a:buFont typeface="Arial" panose="020B0604020202020204" pitchFamily="34" charset="0"/>
              <a:buChar char="•"/>
            </a:pPr>
            <a:r>
              <a:rPr lang="zh-CN" altLang="en-US" sz="1400" b="0" dirty="0">
                <a:solidFill>
                  <a:schemeClr val="tx1">
                    <a:lumMod val="50000"/>
                    <a:lumOff val="50000"/>
                  </a:schemeClr>
                </a:solidFill>
                <a:effectLst/>
                <a:cs typeface="+mn-ea"/>
                <a:sym typeface="+mn-lt"/>
              </a:rPr>
              <a:t>伴随着</a:t>
            </a:r>
            <a:r>
              <a:rPr lang="en-US" altLang="zh-CN" sz="1400" b="0" dirty="0">
                <a:solidFill>
                  <a:schemeClr val="tx1">
                    <a:lumMod val="50000"/>
                    <a:lumOff val="50000"/>
                  </a:schemeClr>
                </a:solidFill>
                <a:effectLst/>
                <a:cs typeface="+mn-ea"/>
                <a:sym typeface="+mn-lt"/>
              </a:rPr>
              <a:t>5G</a:t>
            </a:r>
            <a:r>
              <a:rPr lang="zh-CN" altLang="en-US" sz="1400" b="0" dirty="0">
                <a:solidFill>
                  <a:schemeClr val="tx1">
                    <a:lumMod val="50000"/>
                    <a:lumOff val="50000"/>
                  </a:schemeClr>
                </a:solidFill>
                <a:effectLst/>
                <a:cs typeface="+mn-ea"/>
                <a:sym typeface="+mn-lt"/>
              </a:rPr>
              <a:t>技术的快速演进，新一代无线通信技术的数据传输速度更快，时效性更强，极大程度上迎合了新媒体技术高频次、广覆盖、快速度的发展趋势。</a:t>
            </a:r>
            <a:endParaRPr lang="zh-CN" altLang="en-US" sz="1400" b="0" dirty="0">
              <a:solidFill>
                <a:schemeClr val="tx1">
                  <a:lumMod val="50000"/>
                  <a:lumOff val="50000"/>
                </a:schemeClr>
              </a:solidFill>
              <a:effectLst/>
              <a:cs typeface="+mn-ea"/>
              <a:sym typeface="+mn-lt"/>
            </a:endParaRPr>
          </a:p>
          <a:p>
            <a:pPr marL="285750" indent="-285750" algn="just" latinLnBrk="0">
              <a:lnSpc>
                <a:spcPct val="120000"/>
              </a:lnSpc>
              <a:buFont typeface="Arial" panose="020B0604020202020204" pitchFamily="34" charset="0"/>
              <a:buChar char="•"/>
            </a:pPr>
            <a:r>
              <a:rPr lang="zh-CN" altLang="en-US" sz="1400" b="0" dirty="0">
                <a:solidFill>
                  <a:schemeClr val="tx1">
                    <a:lumMod val="50000"/>
                    <a:lumOff val="50000"/>
                  </a:schemeClr>
                </a:solidFill>
                <a:effectLst/>
                <a:cs typeface="+mn-ea"/>
                <a:sym typeface="+mn-lt"/>
              </a:rPr>
              <a:t>现今大学生需提高对新媒体技术应用的认知程度，强化主动意识，自觉运用新时期新媒体技术的新技能。</a:t>
            </a:r>
            <a:endParaRPr lang="zh-CN" altLang="en-US" sz="1400" b="0" dirty="0">
              <a:solidFill>
                <a:schemeClr val="tx1">
                  <a:lumMod val="50000"/>
                  <a:lumOff val="50000"/>
                </a:schemeClr>
              </a:solidFill>
              <a:effectLst/>
              <a:cs typeface="+mn-ea"/>
              <a:sym typeface="+mn-lt"/>
            </a:endParaRPr>
          </a:p>
        </p:txBody>
      </p:sp>
      <p:grpSp>
        <p:nvGrpSpPr>
          <p:cNvPr id="5" name="组合 4"/>
          <p:cNvGrpSpPr/>
          <p:nvPr/>
        </p:nvGrpSpPr>
        <p:grpSpPr>
          <a:xfrm>
            <a:off x="7471337" y="1249588"/>
            <a:ext cx="4091401" cy="3554187"/>
            <a:chOff x="7471337" y="1249588"/>
            <a:chExt cx="4091401" cy="3554187"/>
          </a:xfrm>
        </p:grpSpPr>
        <p:sp>
          <p:nvSpPr>
            <p:cNvPr id="584" name="오른쪽 대괄호 583"/>
            <p:cNvSpPr/>
            <p:nvPr/>
          </p:nvSpPr>
          <p:spPr>
            <a:xfrm flipH="1">
              <a:off x="7798393" y="2708275"/>
              <a:ext cx="161925" cy="2095500"/>
            </a:xfrm>
            <a:prstGeom prst="rightBracket">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cs typeface="+mn-ea"/>
                <a:sym typeface="+mn-lt"/>
              </a:endParaRPr>
            </a:p>
          </p:txBody>
        </p:sp>
        <p:grpSp>
          <p:nvGrpSpPr>
            <p:cNvPr id="3" name="组合 2"/>
            <p:cNvGrpSpPr/>
            <p:nvPr/>
          </p:nvGrpSpPr>
          <p:grpSpPr>
            <a:xfrm>
              <a:off x="7471337" y="1249588"/>
              <a:ext cx="4091401" cy="2477167"/>
              <a:chOff x="7771393" y="2126553"/>
              <a:chExt cx="3574664" cy="2477167"/>
            </a:xfrm>
          </p:grpSpPr>
          <p:sp>
            <p:nvSpPr>
              <p:cNvPr id="558" name="speed"/>
              <p:cNvSpPr txBox="1">
                <a:spLocks noChangeArrowheads="1"/>
              </p:cNvSpPr>
              <p:nvPr/>
            </p:nvSpPr>
            <p:spPr bwMode="auto">
              <a:xfrm>
                <a:off x="8550838" y="2126553"/>
                <a:ext cx="820738" cy="246221"/>
              </a:xfrm>
              <a:prstGeom prst="rect">
                <a:avLst/>
              </a:prstGeom>
              <a:noFill/>
              <a:scene3d>
                <a:camera prst="orthographicFront">
                  <a:rot lat="0" lon="0" rev="0"/>
                </a:camera>
                <a:lightRig rig="threePt" dir="t"/>
              </a:scene3d>
              <a:sp3d prstMaterial="matte">
                <a:bevelT w="1270" h="1270"/>
              </a:sp3d>
            </p:spPr>
            <p:txBody>
              <a:bodyPr wrap="none" lIns="0" tIns="0" rIns="0" bIns="0" anchor="t" anchorCtr="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zh-CN" altLang="en-US" sz="1600" b="1" dirty="0">
                    <a:cs typeface="+mn-ea"/>
                    <a:sym typeface="+mn-lt"/>
                  </a:rPr>
                  <a:t>社会分析</a:t>
                </a:r>
                <a:endParaRPr kumimoji="1" lang="en-US" altLang="ko-KR" sz="1600" b="1" dirty="0">
                  <a:cs typeface="+mn-ea"/>
                  <a:sym typeface="+mn-lt"/>
                </a:endParaRPr>
              </a:p>
            </p:txBody>
          </p:sp>
          <p:sp>
            <p:nvSpPr>
              <p:cNvPr id="560" name="Rectangle 3"/>
              <p:cNvSpPr txBox="1">
                <a:spLocks noChangeArrowheads="1"/>
              </p:cNvSpPr>
              <p:nvPr/>
            </p:nvSpPr>
            <p:spPr bwMode="auto">
              <a:xfrm>
                <a:off x="8550838" y="2459191"/>
                <a:ext cx="2795219" cy="1791452"/>
              </a:xfrm>
              <a:prstGeom prst="rect">
                <a:avLst/>
              </a:prstGeom>
              <a:noFill/>
            </p:spPr>
            <p:txBody>
              <a:bodyPr wrap="square" lIns="0" tIns="0" rIns="0" bIns="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lgn="just" latinLnBrk="0">
                  <a:lnSpc>
                    <a:spcPct val="120000"/>
                  </a:lnSpc>
                  <a:buFont typeface="Arial" panose="020B0604020202020204" pitchFamily="34" charset="0"/>
                  <a:buChar char="•"/>
                </a:pPr>
                <a:r>
                  <a:rPr lang="zh-CN" altLang="en-US" sz="1400" b="0" dirty="0">
                    <a:solidFill>
                      <a:schemeClr val="tx1">
                        <a:lumMod val="50000"/>
                        <a:lumOff val="50000"/>
                      </a:schemeClr>
                    </a:solidFill>
                    <a:effectLst/>
                    <a:cs typeface="+mn-ea"/>
                    <a:sym typeface="+mn-lt"/>
                  </a:rPr>
                  <a:t>全面的助农直播平台服务，为大学生提供社会锻炼的平台和机会。</a:t>
                </a:r>
                <a:endParaRPr lang="zh-CN" altLang="en-US" sz="1400" b="0" dirty="0">
                  <a:solidFill>
                    <a:schemeClr val="tx1">
                      <a:lumMod val="50000"/>
                      <a:lumOff val="50000"/>
                    </a:schemeClr>
                  </a:solidFill>
                  <a:effectLst/>
                  <a:cs typeface="+mn-ea"/>
                  <a:sym typeface="+mn-lt"/>
                </a:endParaRPr>
              </a:p>
              <a:p>
                <a:pPr marL="285750" indent="-285750" algn="just" latinLnBrk="0">
                  <a:lnSpc>
                    <a:spcPct val="120000"/>
                  </a:lnSpc>
                  <a:buFont typeface="Arial" panose="020B0604020202020204" pitchFamily="34" charset="0"/>
                  <a:buChar char="•"/>
                </a:pPr>
                <a:r>
                  <a:rPr lang="zh-CN" altLang="en-US" sz="1400" b="0" dirty="0">
                    <a:solidFill>
                      <a:schemeClr val="tx1">
                        <a:lumMod val="50000"/>
                        <a:lumOff val="50000"/>
                      </a:schemeClr>
                    </a:solidFill>
                    <a:effectLst/>
                    <a:cs typeface="+mn-ea"/>
                    <a:sym typeface="+mn-lt"/>
                  </a:rPr>
                  <a:t>中西部乡村智力助农问题亟待解决，产业振兴的实现需提上日程。</a:t>
                </a:r>
                <a:endParaRPr lang="zh-CN" altLang="en-US" sz="1400" b="0" dirty="0">
                  <a:solidFill>
                    <a:schemeClr val="tx1">
                      <a:lumMod val="50000"/>
                      <a:lumOff val="50000"/>
                    </a:schemeClr>
                  </a:solidFill>
                  <a:effectLst/>
                  <a:cs typeface="+mn-ea"/>
                  <a:sym typeface="+mn-lt"/>
                </a:endParaRPr>
              </a:p>
              <a:p>
                <a:pPr marL="285750" indent="-285750" algn="just" latinLnBrk="0">
                  <a:lnSpc>
                    <a:spcPct val="120000"/>
                  </a:lnSpc>
                  <a:buFont typeface="Arial" panose="020B0604020202020204" pitchFamily="34" charset="0"/>
                  <a:buChar char="•"/>
                </a:pPr>
                <a:r>
                  <a:rPr lang="zh-CN" altLang="en-US" sz="1400" b="0" dirty="0">
                    <a:solidFill>
                      <a:schemeClr val="tx1">
                        <a:lumMod val="50000"/>
                        <a:lumOff val="50000"/>
                      </a:schemeClr>
                    </a:solidFill>
                    <a:effectLst/>
                    <a:cs typeface="+mn-ea"/>
                    <a:sym typeface="+mn-lt"/>
                  </a:rPr>
                  <a:t>而大学生作为未来社会发展的主力军，他们承担了未来社会发展和实现乡村振兴总目标的重任。</a:t>
                </a:r>
                <a:endParaRPr lang="zh-CN" altLang="en-US" sz="1400" b="0" dirty="0">
                  <a:solidFill>
                    <a:schemeClr val="tx1">
                      <a:lumMod val="50000"/>
                      <a:lumOff val="50000"/>
                    </a:schemeClr>
                  </a:solidFill>
                  <a:effectLst/>
                  <a:cs typeface="+mn-ea"/>
                  <a:sym typeface="+mn-lt"/>
                </a:endParaRPr>
              </a:p>
            </p:txBody>
          </p:sp>
          <p:cxnSp>
            <p:nvCxnSpPr>
              <p:cNvPr id="591" name="직선 연결선 590"/>
              <p:cNvCxnSpPr/>
              <p:nvPr/>
            </p:nvCxnSpPr>
            <p:spPr>
              <a:xfrm>
                <a:off x="7771393" y="4600747"/>
                <a:ext cx="285750" cy="29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그룹 3"/>
          <p:cNvGrpSpPr/>
          <p:nvPr/>
        </p:nvGrpSpPr>
        <p:grpSpPr>
          <a:xfrm>
            <a:off x="4722528" y="2179008"/>
            <a:ext cx="2746943" cy="2746943"/>
            <a:chOff x="4414939" y="2104958"/>
            <a:chExt cx="3369518" cy="3369518"/>
          </a:xfrm>
        </p:grpSpPr>
        <p:sp>
          <p:nvSpPr>
            <p:cNvPr id="574" name="타원 573"/>
            <p:cNvSpPr/>
            <p:nvPr/>
          </p:nvSpPr>
          <p:spPr>
            <a:xfrm>
              <a:off x="4414939" y="2104958"/>
              <a:ext cx="3369518" cy="3369518"/>
            </a:xfrm>
            <a:prstGeom prst="ellipse">
              <a:avLst/>
            </a:prstGeom>
            <a:gradFill>
              <a:gsLst>
                <a:gs pos="0">
                  <a:schemeClr val="bg1">
                    <a:lumMod val="85000"/>
                    <a:alpha val="69000"/>
                  </a:schemeClr>
                </a:gs>
                <a:gs pos="58000">
                  <a:schemeClr val="bg1">
                    <a:lumMod val="95000"/>
                  </a:schemeClr>
                </a:gs>
                <a:gs pos="93000">
                  <a:schemeClr val="bg1">
                    <a:lumMod val="85000"/>
                    <a:alpha val="48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pic>
          <p:nvPicPr>
            <p:cNvPr id="38" name="그림 37"/>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l="23663" t="11646" r="32758" b="10881"/>
            <a:stretch>
              <a:fillRect/>
            </a:stretch>
          </p:blipFill>
          <p:spPr>
            <a:xfrm>
              <a:off x="4486947" y="2176966"/>
              <a:ext cx="3225502" cy="3225502"/>
            </a:xfrm>
            <a:custGeom>
              <a:avLst/>
              <a:gdLst>
                <a:gd name="connsiteX0" fmla="*/ 1612751 w 3225502"/>
                <a:gd name="connsiteY0" fmla="*/ 0 h 3225502"/>
                <a:gd name="connsiteX1" fmla="*/ 3225502 w 3225502"/>
                <a:gd name="connsiteY1" fmla="*/ 1612751 h 3225502"/>
                <a:gd name="connsiteX2" fmla="*/ 1612751 w 3225502"/>
                <a:gd name="connsiteY2" fmla="*/ 3225502 h 3225502"/>
                <a:gd name="connsiteX3" fmla="*/ 0 w 3225502"/>
                <a:gd name="connsiteY3" fmla="*/ 1612751 h 3225502"/>
                <a:gd name="connsiteX4" fmla="*/ 1612751 w 3225502"/>
                <a:gd name="connsiteY4" fmla="*/ 0 h 3225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502" h="3225502">
                  <a:moveTo>
                    <a:pt x="1612751" y="0"/>
                  </a:moveTo>
                  <a:cubicBezTo>
                    <a:pt x="2503449" y="0"/>
                    <a:pt x="3225502" y="722053"/>
                    <a:pt x="3225502" y="1612751"/>
                  </a:cubicBezTo>
                  <a:cubicBezTo>
                    <a:pt x="3225502" y="2503449"/>
                    <a:pt x="2503449" y="3225502"/>
                    <a:pt x="1612751" y="3225502"/>
                  </a:cubicBezTo>
                  <a:cubicBezTo>
                    <a:pt x="722053" y="3225502"/>
                    <a:pt x="0" y="2503449"/>
                    <a:pt x="0" y="1612751"/>
                  </a:cubicBezTo>
                  <a:cubicBezTo>
                    <a:pt x="0" y="722053"/>
                    <a:pt x="722053" y="0"/>
                    <a:pt x="1612751" y="0"/>
                  </a:cubicBezTo>
                  <a:close/>
                </a:path>
              </a:pathLst>
            </a:custGeom>
          </p:spPr>
        </p:pic>
        <p:sp>
          <p:nvSpPr>
            <p:cNvPr id="575" name="타원 574"/>
            <p:cNvSpPr/>
            <p:nvPr/>
          </p:nvSpPr>
          <p:spPr>
            <a:xfrm>
              <a:off x="4486946" y="2187724"/>
              <a:ext cx="3225502" cy="3225502"/>
            </a:xfrm>
            <a:prstGeom prst="ellipse">
              <a:avLst/>
            </a:pr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sp>
          <p:nvSpPr>
            <p:cNvPr id="576" name="TextBox 575"/>
            <p:cNvSpPr txBox="1"/>
            <p:nvPr/>
          </p:nvSpPr>
          <p:spPr>
            <a:xfrm>
              <a:off x="4832024" y="3351671"/>
              <a:ext cx="2441806" cy="830997"/>
            </a:xfrm>
            <a:prstGeom prst="rect">
              <a:avLst/>
            </a:prstGeom>
            <a:noFill/>
          </p:spPr>
          <p:txBody>
            <a:bodyPr wrap="square" rtlCol="0">
              <a:spAutoFit/>
            </a:bodyPr>
            <a:lstStyle/>
            <a:p>
              <a:pPr algn="ctr"/>
              <a:r>
                <a:rPr lang="en-US" altLang="ko-KR" sz="4800" dirty="0">
                  <a:solidFill>
                    <a:schemeClr val="bg1"/>
                  </a:solidFill>
                  <a:cs typeface="+mn-ea"/>
                  <a:sym typeface="+mn-lt"/>
                </a:rPr>
                <a:t>PEST</a:t>
              </a:r>
              <a:endParaRPr lang="ko-KR" altLang="en-US" sz="4800" dirty="0">
                <a:solidFill>
                  <a:schemeClr val="bg1"/>
                </a:solidFill>
                <a:cs typeface="+mn-ea"/>
                <a:sym typeface="+mn-lt"/>
              </a:endParaRPr>
            </a:p>
          </p:txBody>
        </p:sp>
        <p:sp>
          <p:nvSpPr>
            <p:cNvPr id="594" name="도넛 593"/>
            <p:cNvSpPr/>
            <p:nvPr/>
          </p:nvSpPr>
          <p:spPr>
            <a:xfrm>
              <a:off x="4611913" y="2301932"/>
              <a:ext cx="2975570" cy="2975570"/>
            </a:xfrm>
            <a:prstGeom prst="donut">
              <a:avLst>
                <a:gd name="adj" fmla="val 736"/>
              </a:avLst>
            </a:prstGeom>
            <a:gradFill>
              <a:gsLst>
                <a:gs pos="0">
                  <a:schemeClr val="bg1">
                    <a:lumMod val="85000"/>
                    <a:alpha val="83000"/>
                  </a:schemeClr>
                </a:gs>
                <a:gs pos="44000">
                  <a:srgbClr val="88EAE8">
                    <a:alpha val="20000"/>
                  </a:srgbClr>
                </a:gs>
                <a:gs pos="100000">
                  <a:schemeClr val="bg1">
                    <a:lumMod val="85000"/>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cs typeface="+mn-ea"/>
                <a:sym typeface="+mn-lt"/>
              </a:endParaRPr>
            </a:p>
          </p:txBody>
        </p:sp>
      </p:grpSp>
      <p:cxnSp>
        <p:nvCxnSpPr>
          <p:cNvPr id="27"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Box 47"/>
          <p:cNvSpPr txBox="1"/>
          <p:nvPr/>
        </p:nvSpPr>
        <p:spPr>
          <a:xfrm>
            <a:off x="3976342" y="893126"/>
            <a:ext cx="4239319" cy="646331"/>
          </a:xfrm>
          <a:prstGeom prst="rect">
            <a:avLst/>
          </a:prstGeom>
          <a:noFill/>
        </p:spPr>
        <p:txBody>
          <a:bodyPr wrap="square" rtlCol="0">
            <a:spAutoFit/>
          </a:bodyPr>
          <a:lstStyle/>
          <a:p>
            <a:pPr algn="ctr"/>
            <a:r>
              <a:rPr lang="zh-CN" altLang="en-US" sz="3600" b="1" dirty="0">
                <a:solidFill>
                  <a:schemeClr val="tx1">
                    <a:lumMod val="95000"/>
                    <a:lumOff val="5000"/>
                  </a:schemeClr>
                </a:solidFill>
                <a:cs typeface="+mn-ea"/>
                <a:sym typeface="+mn-lt"/>
              </a:rPr>
              <a:t>宏观环境分析</a:t>
            </a:r>
            <a:endParaRPr lang="id-ID" sz="3600" b="1" dirty="0">
              <a:solidFill>
                <a:schemeClr val="tx1">
                  <a:lumMod val="95000"/>
                  <a:lumOff val="5000"/>
                </a:schemeClr>
              </a:solidFill>
              <a:cs typeface="+mn-ea"/>
              <a:sym typeface="+mn-lt"/>
            </a:endParaRPr>
          </a:p>
        </p:txBody>
      </p:sp>
      <p:cxnSp>
        <p:nvCxnSpPr>
          <p:cNvPr id="29" name="Straight Connector 56"/>
          <p:cNvCxnSpPr/>
          <p:nvPr/>
        </p:nvCxnSpPr>
        <p:spPr>
          <a:xfrm>
            <a:off x="5805741" y="765943"/>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41"/>
          <p:cNvCxnSpPr/>
          <p:nvPr/>
        </p:nvCxnSpPr>
        <p:spPr>
          <a:xfrm>
            <a:off x="0" y="6463242"/>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TextBox 62"/>
          <p:cNvSpPr txBox="1"/>
          <p:nvPr/>
        </p:nvSpPr>
        <p:spPr>
          <a:xfrm>
            <a:off x="652836" y="893126"/>
            <a:ext cx="4670278" cy="646331"/>
          </a:xfrm>
          <a:prstGeom prst="rect">
            <a:avLst/>
          </a:prstGeom>
          <a:noFill/>
        </p:spPr>
        <p:txBody>
          <a:bodyPr wrap="square" rtlCol="0">
            <a:spAutoFit/>
          </a:bodyPr>
          <a:lstStyle/>
          <a:p>
            <a:r>
              <a:rPr lang="zh-CN" altLang="en-US" sz="3600" b="1" dirty="0">
                <a:solidFill>
                  <a:schemeClr val="tx1">
                    <a:lumMod val="95000"/>
                    <a:lumOff val="5000"/>
                  </a:schemeClr>
                </a:solidFill>
                <a:cs typeface="+mn-ea"/>
                <a:sym typeface="+mn-lt"/>
              </a:rPr>
              <a:t>竞争对手分析</a:t>
            </a:r>
            <a:endParaRPr lang="id-ID" sz="3600" b="1" dirty="0">
              <a:solidFill>
                <a:schemeClr val="tx1">
                  <a:lumMod val="95000"/>
                  <a:lumOff val="5000"/>
                </a:schemeClr>
              </a:solidFill>
              <a:cs typeface="+mn-ea"/>
              <a:sym typeface="+mn-lt"/>
            </a:endParaRPr>
          </a:p>
        </p:txBody>
      </p:sp>
      <p:cxnSp>
        <p:nvCxnSpPr>
          <p:cNvPr id="51" name="Straight Connector 63"/>
          <p:cNvCxnSpPr/>
          <p:nvPr/>
        </p:nvCxnSpPr>
        <p:spPr>
          <a:xfrm>
            <a:off x="790478" y="765943"/>
            <a:ext cx="58051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07020" y="1501630"/>
            <a:ext cx="8687819" cy="4727641"/>
          </a:xfrm>
          <a:prstGeom prst="rect">
            <a:avLst/>
          </a:prstGeom>
          <a:noFill/>
        </p:spPr>
        <p:txBody>
          <a:bodyPr wrap="square">
            <a:spAutoFit/>
          </a:bodyPr>
          <a:lstStyle/>
          <a:p>
            <a:pPr algn="just">
              <a:lnSpc>
                <a:spcPct val="120000"/>
              </a:lnSpc>
              <a:defRPr/>
            </a:pPr>
            <a:r>
              <a:rPr lang="zh-CN" altLang="en-US" sz="1400" b="1" dirty="0">
                <a:solidFill>
                  <a:schemeClr val="tx1">
                    <a:lumMod val="50000"/>
                    <a:lumOff val="50000"/>
                  </a:schemeClr>
                </a:solidFill>
                <a:cs typeface="+mn-ea"/>
                <a:sym typeface="+mn-lt"/>
              </a:rPr>
              <a:t>（</a:t>
            </a:r>
            <a:r>
              <a:rPr lang="en-US" altLang="zh-CN" sz="1400" b="1" dirty="0">
                <a:solidFill>
                  <a:schemeClr val="tx1">
                    <a:lumMod val="50000"/>
                    <a:lumOff val="50000"/>
                  </a:schemeClr>
                </a:solidFill>
                <a:cs typeface="+mn-ea"/>
                <a:sym typeface="+mn-lt"/>
              </a:rPr>
              <a:t>1</a:t>
            </a:r>
            <a:r>
              <a:rPr lang="zh-CN" altLang="en-US" sz="1400" b="1" dirty="0">
                <a:solidFill>
                  <a:schemeClr val="tx1">
                    <a:lumMod val="50000"/>
                    <a:lumOff val="50000"/>
                  </a:schemeClr>
                </a:solidFill>
                <a:cs typeface="+mn-ea"/>
                <a:sym typeface="+mn-lt"/>
              </a:rPr>
              <a:t>）现有竞争强度（强）</a:t>
            </a:r>
            <a:endParaRPr lang="zh-CN" altLang="en-US" sz="1400" b="1"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1.</a:t>
            </a:r>
            <a:r>
              <a:rPr lang="zh-CN" altLang="en-US" sz="1400" dirty="0">
                <a:solidFill>
                  <a:schemeClr val="tx1">
                    <a:lumMod val="50000"/>
                    <a:lumOff val="50000"/>
                  </a:schemeClr>
                </a:solidFill>
                <a:cs typeface="+mn-ea"/>
                <a:sym typeface="+mn-lt"/>
              </a:rPr>
              <a:t>大学生对生活质量追求完美，水果零食已经成为大多数大学生的必须品。</a:t>
            </a:r>
            <a:endParaRPr lang="zh-CN" altLang="en-US" sz="1400"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2.</a:t>
            </a:r>
            <a:r>
              <a:rPr lang="zh-CN" altLang="en-US" sz="1400" dirty="0">
                <a:solidFill>
                  <a:schemeClr val="tx1">
                    <a:lumMod val="50000"/>
                    <a:lumOff val="50000"/>
                  </a:schemeClr>
                </a:solidFill>
                <a:cs typeface="+mn-ea"/>
                <a:sym typeface="+mn-lt"/>
              </a:rPr>
              <a:t>市场范围仅是校园受到局限，顾客群体相对固定，同类水果零食销售渠道数量过多。</a:t>
            </a:r>
            <a:endParaRPr lang="zh-CN" altLang="en-US" sz="1400"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3.</a:t>
            </a:r>
            <a:r>
              <a:rPr lang="zh-CN" altLang="en-US" sz="1400" dirty="0">
                <a:solidFill>
                  <a:schemeClr val="tx1">
                    <a:lumMod val="50000"/>
                    <a:lumOff val="50000"/>
                  </a:schemeClr>
                </a:solidFill>
                <a:cs typeface="+mn-ea"/>
                <a:sym typeface="+mn-lt"/>
              </a:rPr>
              <a:t> 转移成本低，退出障碍小。</a:t>
            </a:r>
            <a:endParaRPr lang="zh-CN" altLang="en-US" sz="1400" dirty="0">
              <a:solidFill>
                <a:schemeClr val="tx1">
                  <a:lumMod val="50000"/>
                  <a:lumOff val="50000"/>
                </a:schemeClr>
              </a:solidFill>
              <a:cs typeface="+mn-ea"/>
              <a:sym typeface="+mn-lt"/>
            </a:endParaRPr>
          </a:p>
          <a:p>
            <a:pPr algn="just">
              <a:lnSpc>
                <a:spcPct val="120000"/>
              </a:lnSpc>
              <a:defRPr/>
            </a:pPr>
            <a:r>
              <a:rPr lang="zh-CN" altLang="en-US" sz="1400" b="1" dirty="0">
                <a:solidFill>
                  <a:schemeClr val="tx1">
                    <a:lumMod val="50000"/>
                    <a:lumOff val="50000"/>
                  </a:schemeClr>
                </a:solidFill>
                <a:cs typeface="+mn-ea"/>
                <a:sym typeface="+mn-lt"/>
              </a:rPr>
              <a:t>（</a:t>
            </a:r>
            <a:r>
              <a:rPr lang="en-US" altLang="zh-CN" sz="1400" b="1" dirty="0">
                <a:solidFill>
                  <a:schemeClr val="tx1">
                    <a:lumMod val="50000"/>
                    <a:lumOff val="50000"/>
                  </a:schemeClr>
                </a:solidFill>
                <a:cs typeface="+mn-ea"/>
                <a:sym typeface="+mn-lt"/>
              </a:rPr>
              <a:t>2</a:t>
            </a:r>
            <a:r>
              <a:rPr lang="zh-CN" altLang="en-US" sz="1400" b="1" dirty="0">
                <a:solidFill>
                  <a:schemeClr val="tx1">
                    <a:lumMod val="50000"/>
                    <a:lumOff val="50000"/>
                  </a:schemeClr>
                </a:solidFill>
                <a:cs typeface="+mn-ea"/>
                <a:sym typeface="+mn-lt"/>
              </a:rPr>
              <a:t>）潜在进入者威胁（弱）</a:t>
            </a:r>
            <a:endParaRPr lang="zh-CN" altLang="en-US" sz="1400" b="1"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1.</a:t>
            </a:r>
            <a:r>
              <a:rPr lang="zh-CN" altLang="en-US" sz="1400" dirty="0">
                <a:solidFill>
                  <a:schemeClr val="tx1">
                    <a:lumMod val="50000"/>
                    <a:lumOff val="50000"/>
                  </a:schemeClr>
                </a:solidFill>
                <a:cs typeface="+mn-ea"/>
                <a:sym typeface="+mn-lt"/>
              </a:rPr>
              <a:t>只要产品优质，服务好，福利多，很容易吸引到消费者。</a:t>
            </a:r>
            <a:endParaRPr lang="zh-CN" altLang="en-US" sz="1400"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2.</a:t>
            </a:r>
            <a:r>
              <a:rPr lang="zh-CN" altLang="en-US" sz="1400" dirty="0">
                <a:solidFill>
                  <a:schemeClr val="tx1">
                    <a:lumMod val="50000"/>
                    <a:lumOff val="50000"/>
                  </a:schemeClr>
                </a:solidFill>
                <a:cs typeface="+mn-ea"/>
                <a:sym typeface="+mn-lt"/>
              </a:rPr>
              <a:t> 本项目采用线上购买，送货到宿舍门口，节约了学生的时间成本，和提供了便利性。</a:t>
            </a:r>
            <a:endParaRPr lang="zh-CN" altLang="en-US" sz="1400"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3.</a:t>
            </a:r>
            <a:r>
              <a:rPr lang="zh-CN" altLang="en-US" sz="1400" dirty="0">
                <a:solidFill>
                  <a:schemeClr val="tx1">
                    <a:lumMod val="50000"/>
                    <a:lumOff val="50000"/>
                  </a:schemeClr>
                </a:solidFill>
                <a:cs typeface="+mn-ea"/>
                <a:sym typeface="+mn-lt"/>
              </a:rPr>
              <a:t>校园直播助农方式的形成不复杂，没有独特的商品，会有更多的竞争者进入。</a:t>
            </a:r>
            <a:endParaRPr lang="zh-CN" altLang="en-US" sz="1400" dirty="0">
              <a:solidFill>
                <a:schemeClr val="tx1">
                  <a:lumMod val="50000"/>
                  <a:lumOff val="50000"/>
                </a:schemeClr>
              </a:solidFill>
              <a:cs typeface="+mn-ea"/>
              <a:sym typeface="+mn-lt"/>
            </a:endParaRPr>
          </a:p>
          <a:p>
            <a:pPr algn="just">
              <a:lnSpc>
                <a:spcPct val="120000"/>
              </a:lnSpc>
              <a:defRPr/>
            </a:pPr>
            <a:r>
              <a:rPr lang="zh-CN" altLang="en-US" sz="1400" b="1" dirty="0">
                <a:solidFill>
                  <a:schemeClr val="tx1">
                    <a:lumMod val="50000"/>
                    <a:lumOff val="50000"/>
                  </a:schemeClr>
                </a:solidFill>
                <a:cs typeface="+mn-ea"/>
                <a:sym typeface="+mn-lt"/>
              </a:rPr>
              <a:t>（</a:t>
            </a:r>
            <a:r>
              <a:rPr lang="en-US" altLang="zh-CN" sz="1400" b="1" dirty="0">
                <a:solidFill>
                  <a:schemeClr val="tx1">
                    <a:lumMod val="50000"/>
                    <a:lumOff val="50000"/>
                  </a:schemeClr>
                </a:solidFill>
                <a:cs typeface="+mn-ea"/>
                <a:sym typeface="+mn-lt"/>
              </a:rPr>
              <a:t>3</a:t>
            </a:r>
            <a:r>
              <a:rPr lang="zh-CN" altLang="en-US" sz="1400" b="1" dirty="0">
                <a:solidFill>
                  <a:schemeClr val="tx1">
                    <a:lumMod val="50000"/>
                    <a:lumOff val="50000"/>
                  </a:schemeClr>
                </a:solidFill>
                <a:cs typeface="+mn-ea"/>
                <a:sym typeface="+mn-lt"/>
              </a:rPr>
              <a:t>）供应商的讨价还价能力（弱）</a:t>
            </a:r>
            <a:endParaRPr lang="zh-CN" altLang="en-US" sz="1400" b="1"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1.</a:t>
            </a:r>
            <a:r>
              <a:rPr lang="zh-CN" altLang="en-US" sz="1400" dirty="0">
                <a:solidFill>
                  <a:schemeClr val="tx1">
                    <a:lumMod val="50000"/>
                    <a:lumOff val="50000"/>
                  </a:schemeClr>
                </a:solidFill>
                <a:cs typeface="+mn-ea"/>
                <a:sym typeface="+mn-lt"/>
              </a:rPr>
              <a:t>因为农户比较多，相同的水果也多。供应商讨价能力弱。</a:t>
            </a:r>
            <a:endParaRPr lang="zh-CN" altLang="en-US" sz="1400"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2.</a:t>
            </a:r>
            <a:r>
              <a:rPr lang="zh-CN" altLang="en-US" sz="1400" dirty="0">
                <a:solidFill>
                  <a:schemeClr val="tx1">
                    <a:lumMod val="50000"/>
                    <a:lumOff val="50000"/>
                  </a:schemeClr>
                </a:solidFill>
                <a:cs typeface="+mn-ea"/>
                <a:sym typeface="+mn-lt"/>
              </a:rPr>
              <a:t>因为水果零食都是成批购买，需求量大，有较强的议价能力。</a:t>
            </a:r>
            <a:endParaRPr lang="zh-CN" altLang="en-US" sz="1400"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3.</a:t>
            </a:r>
            <a:r>
              <a:rPr lang="zh-CN" altLang="en-US" sz="1400" dirty="0">
                <a:solidFill>
                  <a:schemeClr val="tx1">
                    <a:lumMod val="50000"/>
                    <a:lumOff val="50000"/>
                  </a:schemeClr>
                </a:solidFill>
                <a:cs typeface="+mn-ea"/>
                <a:sym typeface="+mn-lt"/>
              </a:rPr>
              <a:t>因为水果蔬菜类都是讲究新鲜的，不宜存放过久，难以提高价格。</a:t>
            </a:r>
            <a:endParaRPr lang="zh-CN" altLang="en-US" sz="1400" dirty="0">
              <a:solidFill>
                <a:schemeClr val="tx1">
                  <a:lumMod val="50000"/>
                  <a:lumOff val="50000"/>
                </a:schemeClr>
              </a:solidFill>
              <a:cs typeface="+mn-ea"/>
              <a:sym typeface="+mn-lt"/>
            </a:endParaRPr>
          </a:p>
          <a:p>
            <a:pPr algn="just">
              <a:lnSpc>
                <a:spcPct val="120000"/>
              </a:lnSpc>
              <a:defRPr/>
            </a:pPr>
            <a:r>
              <a:rPr lang="zh-CN" altLang="en-US" sz="1400" b="1" dirty="0">
                <a:solidFill>
                  <a:schemeClr val="tx1">
                    <a:lumMod val="50000"/>
                    <a:lumOff val="50000"/>
                  </a:schemeClr>
                </a:solidFill>
                <a:cs typeface="+mn-ea"/>
                <a:sym typeface="+mn-lt"/>
              </a:rPr>
              <a:t>（</a:t>
            </a:r>
            <a:r>
              <a:rPr lang="en-US" altLang="zh-CN" sz="1400" b="1" dirty="0">
                <a:solidFill>
                  <a:schemeClr val="tx1">
                    <a:lumMod val="50000"/>
                    <a:lumOff val="50000"/>
                  </a:schemeClr>
                </a:solidFill>
                <a:cs typeface="+mn-ea"/>
                <a:sym typeface="+mn-lt"/>
              </a:rPr>
              <a:t>4</a:t>
            </a:r>
            <a:r>
              <a:rPr lang="zh-CN" altLang="en-US" sz="1400" b="1" dirty="0">
                <a:solidFill>
                  <a:schemeClr val="tx1">
                    <a:lumMod val="50000"/>
                    <a:lumOff val="50000"/>
                  </a:schemeClr>
                </a:solidFill>
                <a:cs typeface="+mn-ea"/>
                <a:sym typeface="+mn-lt"/>
              </a:rPr>
              <a:t>）买方的讨价还价能力（弱）</a:t>
            </a:r>
            <a:endParaRPr lang="zh-CN" altLang="en-US" sz="1400" b="1"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1.</a:t>
            </a:r>
            <a:r>
              <a:rPr lang="zh-CN" altLang="en-US" sz="1400" dirty="0">
                <a:solidFill>
                  <a:schemeClr val="tx1">
                    <a:lumMod val="50000"/>
                    <a:lumOff val="50000"/>
                  </a:schemeClr>
                </a:solidFill>
                <a:cs typeface="+mn-ea"/>
                <a:sym typeface="+mn-lt"/>
              </a:rPr>
              <a:t>争取获得学校官方认可，质量有保证，消费者购买更放心。</a:t>
            </a:r>
            <a:endParaRPr lang="zh-CN" altLang="en-US" sz="1400"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2.</a:t>
            </a:r>
            <a:r>
              <a:rPr lang="zh-CN" altLang="en-US" sz="1400" dirty="0">
                <a:solidFill>
                  <a:schemeClr val="tx1">
                    <a:lumMod val="50000"/>
                    <a:lumOff val="50000"/>
                  </a:schemeClr>
                </a:solidFill>
                <a:cs typeface="+mn-ea"/>
                <a:sym typeface="+mn-lt"/>
              </a:rPr>
              <a:t> 提供送货上门服务，为消费者避免了下楼的麻烦，消费者不会讨价还价。</a:t>
            </a:r>
            <a:endParaRPr lang="zh-CN" altLang="en-US" sz="1400" dirty="0">
              <a:solidFill>
                <a:schemeClr val="tx1">
                  <a:lumMod val="50000"/>
                  <a:lumOff val="50000"/>
                </a:schemeClr>
              </a:solidFill>
              <a:cs typeface="+mn-ea"/>
              <a:sym typeface="+mn-lt"/>
            </a:endParaRPr>
          </a:p>
          <a:p>
            <a:pPr algn="just">
              <a:lnSpc>
                <a:spcPct val="120000"/>
              </a:lnSpc>
              <a:defRPr/>
            </a:pPr>
            <a:r>
              <a:rPr lang="zh-CN" altLang="en-US" sz="1400" b="1" dirty="0">
                <a:solidFill>
                  <a:schemeClr val="tx1">
                    <a:lumMod val="50000"/>
                    <a:lumOff val="50000"/>
                  </a:schemeClr>
                </a:solidFill>
                <a:cs typeface="+mn-ea"/>
                <a:sym typeface="+mn-lt"/>
              </a:rPr>
              <a:t>（</a:t>
            </a:r>
            <a:r>
              <a:rPr lang="en-US" altLang="zh-CN" sz="1400" b="1" dirty="0">
                <a:solidFill>
                  <a:schemeClr val="tx1">
                    <a:lumMod val="50000"/>
                    <a:lumOff val="50000"/>
                  </a:schemeClr>
                </a:solidFill>
                <a:cs typeface="+mn-ea"/>
                <a:sym typeface="+mn-lt"/>
              </a:rPr>
              <a:t>5</a:t>
            </a:r>
            <a:r>
              <a:rPr lang="zh-CN" altLang="en-US" sz="1400" b="1" dirty="0">
                <a:solidFill>
                  <a:schemeClr val="tx1">
                    <a:lumMod val="50000"/>
                    <a:lumOff val="50000"/>
                  </a:schemeClr>
                </a:solidFill>
                <a:cs typeface="+mn-ea"/>
                <a:sym typeface="+mn-lt"/>
              </a:rPr>
              <a:t>）替代品的威胁（强）</a:t>
            </a:r>
            <a:endParaRPr lang="zh-CN" altLang="en-US" sz="1400" b="1"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1.</a:t>
            </a:r>
            <a:r>
              <a:rPr lang="zh-CN" altLang="en-US" sz="1400" dirty="0">
                <a:solidFill>
                  <a:schemeClr val="tx1">
                    <a:lumMod val="50000"/>
                    <a:lumOff val="50000"/>
                  </a:schemeClr>
                </a:solidFill>
                <a:cs typeface="+mn-ea"/>
                <a:sym typeface="+mn-lt"/>
              </a:rPr>
              <a:t>水果类产品种类不能俱全，满足不了消费者的选择多样性。</a:t>
            </a:r>
            <a:endParaRPr lang="zh-CN" altLang="en-US" sz="1400" dirty="0">
              <a:solidFill>
                <a:schemeClr val="tx1">
                  <a:lumMod val="50000"/>
                  <a:lumOff val="50000"/>
                </a:schemeClr>
              </a:solidFill>
              <a:cs typeface="+mn-ea"/>
              <a:sym typeface="+mn-lt"/>
            </a:endParaRPr>
          </a:p>
          <a:p>
            <a:pPr algn="just">
              <a:lnSpc>
                <a:spcPct val="120000"/>
              </a:lnSpc>
              <a:defRPr/>
            </a:pPr>
            <a:r>
              <a:rPr lang="en-US" altLang="zh-CN" sz="1400" dirty="0">
                <a:solidFill>
                  <a:schemeClr val="tx1">
                    <a:lumMod val="50000"/>
                    <a:lumOff val="50000"/>
                  </a:schemeClr>
                </a:solidFill>
                <a:cs typeface="+mn-ea"/>
                <a:sym typeface="+mn-lt"/>
              </a:rPr>
              <a:t>2.</a:t>
            </a:r>
            <a:r>
              <a:rPr lang="zh-CN" altLang="en-US" sz="1400" dirty="0">
                <a:solidFill>
                  <a:schemeClr val="tx1">
                    <a:lumMod val="50000"/>
                    <a:lumOff val="50000"/>
                  </a:schemeClr>
                </a:solidFill>
                <a:cs typeface="+mn-ea"/>
                <a:sym typeface="+mn-lt"/>
              </a:rPr>
              <a:t>每天都吃水果零食，消费者也会疲乏。所以消费者会转选其他消遣的营养健康食品。</a:t>
            </a:r>
            <a:endParaRPr lang="zh-CN" altLang="en-US" sz="1400" dirty="0">
              <a:solidFill>
                <a:schemeClr val="tx1">
                  <a:lumMod val="50000"/>
                  <a:lumOff val="50000"/>
                </a:schemeClr>
              </a:solidFill>
              <a:cs typeface="+mn-ea"/>
              <a:sym typeface="+mn-lt"/>
            </a:endParaRPr>
          </a:p>
        </p:txBody>
      </p:sp>
      <p:pic>
        <p:nvPicPr>
          <p:cNvPr id="53" name="图片占位符 9"/>
          <p:cNvPicPr>
            <a:picLocks noChangeAspect="1"/>
          </p:cNvPicPr>
          <p:nvPr/>
        </p:nvPicPr>
        <p:blipFill>
          <a:blip r:embed="rId1" cstate="print">
            <a:extLst>
              <a:ext uri="{28A0092B-C50C-407E-A947-70E740481C1C}">
                <a14:useLocalDpi xmlns:a14="http://schemas.microsoft.com/office/drawing/2010/main" val="0"/>
              </a:ext>
            </a:extLst>
          </a:blip>
          <a:srcRect t="7856" b="7856"/>
          <a:stretch>
            <a:fillRect/>
          </a:stretch>
        </p:blipFill>
        <p:spPr>
          <a:xfrm>
            <a:off x="7446341" y="2225743"/>
            <a:ext cx="6279743" cy="35325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草, 户外, 天空, 黄色&#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7537" b="7537"/>
          <a:stretch>
            <a:fillRect/>
          </a:stretch>
        </p:blipFill>
        <p:spPr/>
      </p:pic>
      <p:sp>
        <p:nvSpPr>
          <p:cNvPr id="6" name="Oval 5"/>
          <p:cNvSpPr/>
          <p:nvPr/>
        </p:nvSpPr>
        <p:spPr>
          <a:xfrm>
            <a:off x="1037984" y="1122376"/>
            <a:ext cx="4613252" cy="46132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cs typeface="+mn-ea"/>
              <a:sym typeface="+mn-lt"/>
            </a:endParaRPr>
          </a:p>
        </p:txBody>
      </p:sp>
      <p:cxnSp>
        <p:nvCxnSpPr>
          <p:cNvPr id="9" name="Straight Connector 8"/>
          <p:cNvCxnSpPr/>
          <p:nvPr/>
        </p:nvCxnSpPr>
        <p:spPr>
          <a:xfrm>
            <a:off x="3069159" y="2315330"/>
            <a:ext cx="55090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3"/>
          <p:cNvSpPr txBox="1">
            <a:spLocks noChangeArrowheads="1"/>
          </p:cNvSpPr>
          <p:nvPr/>
        </p:nvSpPr>
        <p:spPr bwMode="auto">
          <a:xfrm>
            <a:off x="1679891" y="3234161"/>
            <a:ext cx="2353208"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90000"/>
              </a:lnSpc>
              <a:defRPr/>
            </a:pPr>
            <a:r>
              <a:rPr lang="en-US" altLang="ko-KR" sz="3200" b="1" dirty="0">
                <a:solidFill>
                  <a:schemeClr val="bg1"/>
                </a:solidFill>
                <a:latin typeface="+mn-lt"/>
                <a:ea typeface="+mn-ea"/>
                <a:cs typeface="+mn-ea"/>
                <a:sym typeface="+mn-lt"/>
              </a:rPr>
              <a:t>03.  </a:t>
            </a:r>
            <a:r>
              <a:rPr lang="zh-CN" altLang="en-US" sz="3200" b="1" dirty="0">
                <a:solidFill>
                  <a:schemeClr val="bg1"/>
                </a:solidFill>
                <a:latin typeface="+mn-lt"/>
                <a:ea typeface="+mn-ea"/>
                <a:cs typeface="+mn-ea"/>
                <a:sym typeface="+mn-lt"/>
              </a:rPr>
              <a:t>市场营销</a:t>
            </a:r>
            <a:endParaRPr lang="en-US" altLang="ko-KR" sz="2400" b="1" dirty="0">
              <a:solidFill>
                <a:schemeClr val="bg1"/>
              </a:solidFill>
              <a:latin typeface="+mn-lt"/>
              <a:ea typeface="+mn-ea"/>
              <a:cs typeface="+mn-ea"/>
              <a:sym typeface="+mn-lt"/>
            </a:endParaRPr>
          </a:p>
        </p:txBody>
      </p:sp>
      <p:sp>
        <p:nvSpPr>
          <p:cNvPr id="13" name="矩形 12"/>
          <p:cNvSpPr/>
          <p:nvPr/>
        </p:nvSpPr>
        <p:spPr>
          <a:xfrm>
            <a:off x="1681466" y="3613282"/>
            <a:ext cx="1595134" cy="42344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50000"/>
              </a:lnSpc>
              <a:defRPr/>
            </a:pPr>
            <a:r>
              <a:rPr lang="en-US" altLang="ko-KR" sz="1600" dirty="0">
                <a:solidFill>
                  <a:schemeClr val="bg1"/>
                </a:solidFill>
                <a:cs typeface="+mn-ea"/>
                <a:sym typeface="+mn-lt"/>
              </a:rPr>
              <a:t>Marketing</a:t>
            </a:r>
            <a:endParaRPr lang="en-US" altLang="ko-KR" sz="1600" dirty="0">
              <a:solidFill>
                <a:schemeClr val="bg1"/>
              </a:solidFill>
              <a:cs typeface="+mn-ea"/>
              <a:sym typeface="+mn-lt"/>
            </a:endParaRPr>
          </a:p>
        </p:txBody>
      </p:sp>
    </p:spTree>
  </p:cSld>
  <p:clrMapOvr>
    <a:masterClrMapping/>
  </p:clrMapOvr>
</p:sld>
</file>

<file path=ppt/tags/tag1.xml><?xml version="1.0" encoding="utf-8"?>
<p:tagLst xmlns:p="http://schemas.openxmlformats.org/presentationml/2006/main">
  <p:tag name="KSO_WM_UNIT_TABLE_BEAUTIFY" val="smartTable{51c66526-f344-4dc0-8c3b-ef22bec687e3}"/>
</p:tagLst>
</file>

<file path=ppt/tags/tag2.xml><?xml version="1.0" encoding="utf-8"?>
<p:tagLst xmlns:p="http://schemas.openxmlformats.org/presentationml/2006/main">
  <p:tag name="KSO_WM_UNIT_TABLE_BEAUTIFY" val="smartTable{d4483682-6c52-45f2-9cdf-797c5f774722}"/>
  <p:tag name="TABLE_ENDDRAG_ORIGIN_RECT" val="414*385"/>
  <p:tag name="TABLE_ENDDRAG_RECT" val="35*121*414*385"/>
</p:tagLst>
</file>

<file path=ppt/tags/tag3.xml><?xml version="1.0" encoding="utf-8"?>
<p:tagLst xmlns:p="http://schemas.openxmlformats.org/presentationml/2006/main">
  <p:tag name="KSO_WM_UNIT_TABLE_BEAUTIFY" val="smartTable{f502795f-5813-4812-8059-72ccf071d12d}"/>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alnwm0el">
      <a:majorFont>
        <a:latin typeface="AvantGarde Bk BT"/>
        <a:ea typeface="ZHSRXT-GBK"/>
        <a:cs typeface=""/>
      </a:majorFont>
      <a:minorFont>
        <a:latin typeface="AvantGarde Bk BT"/>
        <a:ea typeface="ZHSRXT-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4415</Words>
  <Application>WPS 演示</Application>
  <PresentationFormat>宽屏</PresentationFormat>
  <Paragraphs>552</Paragraphs>
  <Slides>22</Slides>
  <Notes>29</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22</vt:i4>
      </vt:variant>
    </vt:vector>
  </HeadingPairs>
  <TitlesOfParts>
    <vt:vector size="39" baseType="lpstr">
      <vt:lpstr>Arial</vt:lpstr>
      <vt:lpstr>宋体</vt:lpstr>
      <vt:lpstr>Wingdings</vt:lpstr>
      <vt:lpstr>Segoe UI Light</vt:lpstr>
      <vt:lpstr>叶根友特色简体升级版</vt:lpstr>
      <vt:lpstr>微软雅黑</vt:lpstr>
      <vt:lpstr>굴림</vt:lpstr>
      <vt:lpstr>Malgun Gothic</vt:lpstr>
      <vt:lpstr>Times New Roman</vt:lpstr>
      <vt:lpstr>AvantGarde Bk BT</vt:lpstr>
      <vt:lpstr>Segoe Print</vt:lpstr>
      <vt:lpstr>Arial Unicode MS</vt:lpstr>
      <vt:lpstr>ZHSRXT-GBK</vt:lpstr>
      <vt:lpstr>等线</vt:lpstr>
      <vt:lpstr>Calibri</vt:lpstr>
      <vt:lpstr>华文行楷</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速跑网络传媒</cp:lastModifiedBy>
  <cp:revision>23</cp:revision>
  <dcterms:created xsi:type="dcterms:W3CDTF">2019-02-12T04:19:00Z</dcterms:created>
  <dcterms:modified xsi:type="dcterms:W3CDTF">2021-11-26T08:24:02Z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13</vt:lpwstr>
  </property>
  <property fmtid="{D5CDD505-2E9C-101B-9397-08002B2CF9AE}" pid="3" name="KSOProductBuildVer">
    <vt:lpwstr>2052-11.1.0.11115</vt:lpwstr>
  </property>
  <property fmtid="{D5CDD505-2E9C-101B-9397-08002B2CF9AE}" pid="4" name="ICV">
    <vt:lpwstr>62993EC1625947639FDD7CAE9143C01B</vt:lpwstr>
  </property>
</Properties>
</file>